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Fraunces Extra Bold" panose="020B0604020202020204" charset="0"/>
      <p:regular r:id="rId21"/>
    </p:embeddedFont>
    <p:embeddedFont>
      <p:font typeface="Nobil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4B20B0-F7CE-8319-1167-DB67EA3A9C1C}" v="2" dt="2025-05-01T15:07:51.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460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campaign aimed to do more than just promote a new menu—it was an opportunity to explore what truly engages students when it comes to food marketing.</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chose Panera Bread because it already has a strong presence on campus and aligns well with student values—offering fresh, convenient, and health-conscious options. With a new menu launching at the Meredith Hall location, we saw this as an ideal opportunity to test creative approaches and amplify student interest through digital ads.”</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main objective was to raise awareness and spark interest in the new Panera menu at Meredith Hall. We focused on students and faculty, given the location’s proximity to the Co-Rec. The campaign was executed through G Ads, using different visual and brand elements to see which combo would drive the most attention and engagement. Ultimately, our goal was to understand what creative elements like background color or imagery—most effectively capture our audience’s interest.”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thought it would be interesting to test what kind of visual design drives the most engagement, we set up a simple but structured experiment using a 2x2 A/B testing framework We created four ad variants by combining two background colors — Panera’s signature green and a neutral brown — with two food imagery styles: fresh vegetables versus comfort food."
"This gave us Ad 1 through Ad 4, each testing a unique visual combination."</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24928"/>
            <a:ext cx="7556421" cy="453509"/>
          </a:xfrm>
          <a:prstGeom prst="rect">
            <a:avLst/>
          </a:prstGeom>
          <a:noFill/>
          <a:ln/>
        </p:spPr>
        <p:txBody>
          <a:bodyPr wrap="none" lIns="0" tIns="0" rIns="0" bIns="0" rtlCol="0" anchor="t"/>
          <a:lstStyle/>
          <a:p>
            <a:pPr marL="0" indent="0" algn="ctr">
              <a:lnSpc>
                <a:spcPts val="3550"/>
              </a:lnSpc>
              <a:buNone/>
            </a:pPr>
            <a:r>
              <a:rPr lang="en-US" sz="2200">
                <a:solidFill>
                  <a:srgbClr val="405449"/>
                </a:solidFill>
                <a:latin typeface="Nobile" pitchFamily="34" charset="0"/>
                <a:ea typeface="Nobile" pitchFamily="34" charset="-122"/>
                <a:cs typeface="Nobile" pitchFamily="34" charset="-120"/>
              </a:rPr>
              <a:t> </a:t>
            </a:r>
            <a:endParaRPr lang="en-US" sz="2200"/>
          </a:p>
        </p:txBody>
      </p:sp>
      <p:sp>
        <p:nvSpPr>
          <p:cNvPr id="4" name="Text 1"/>
          <p:cNvSpPr/>
          <p:nvPr/>
        </p:nvSpPr>
        <p:spPr>
          <a:xfrm>
            <a:off x="1522809" y="2005251"/>
            <a:ext cx="6098381"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DIGITAL CAMPAIGN</a:t>
            </a:r>
            <a:endParaRPr lang="en-US" sz="4450"/>
          </a:p>
        </p:txBody>
      </p:sp>
      <p:pic>
        <p:nvPicPr>
          <p:cNvPr id="5" name="Image 1" descr="preencoded.png"/>
          <p:cNvPicPr>
            <a:picLocks noChangeAspect="1"/>
          </p:cNvPicPr>
          <p:nvPr/>
        </p:nvPicPr>
        <p:blipFill>
          <a:blip r:embed="rId4"/>
          <a:stretch>
            <a:fillRect/>
          </a:stretch>
        </p:blipFill>
        <p:spPr>
          <a:xfrm>
            <a:off x="2879288" y="3054191"/>
            <a:ext cx="3385423" cy="2109787"/>
          </a:xfrm>
          <a:prstGeom prst="rect">
            <a:avLst/>
          </a:prstGeom>
        </p:spPr>
      </p:pic>
      <p:sp>
        <p:nvSpPr>
          <p:cNvPr id="6" name="Text 2"/>
          <p:cNvSpPr/>
          <p:nvPr/>
        </p:nvSpPr>
        <p:spPr>
          <a:xfrm>
            <a:off x="793790" y="5419130"/>
            <a:ext cx="7556421" cy="453509"/>
          </a:xfrm>
          <a:prstGeom prst="rect">
            <a:avLst/>
          </a:prstGeom>
          <a:noFill/>
          <a:ln/>
        </p:spPr>
        <p:txBody>
          <a:bodyPr wrap="none" lIns="0" tIns="0" rIns="0" bIns="0" rtlCol="0" anchor="t"/>
          <a:lstStyle/>
          <a:p>
            <a:pPr marL="0" indent="0" algn="ctr">
              <a:lnSpc>
                <a:spcPts val="3550"/>
              </a:lnSpc>
              <a:buNone/>
            </a:pPr>
            <a:r>
              <a:rPr lang="en-US" sz="2200" i="1">
                <a:solidFill>
                  <a:srgbClr val="405449"/>
                </a:solidFill>
                <a:latin typeface="Nobile" pitchFamily="34" charset="0"/>
                <a:ea typeface="Nobile" pitchFamily="34" charset="-122"/>
                <a:cs typeface="Nobile" pitchFamily="34" charset="-120"/>
              </a:rPr>
              <a:t>@Meredith South Residence Hall</a:t>
            </a:r>
            <a:endParaRPr lang="en-US" sz="2200"/>
          </a:p>
        </p:txBody>
      </p:sp>
      <p:sp>
        <p:nvSpPr>
          <p:cNvPr id="7" name="Text 3"/>
          <p:cNvSpPr/>
          <p:nvPr/>
        </p:nvSpPr>
        <p:spPr>
          <a:xfrm>
            <a:off x="793790" y="6127790"/>
            <a:ext cx="7556421"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8" name="Text 4"/>
          <p:cNvSpPr/>
          <p:nvPr/>
        </p:nvSpPr>
        <p:spPr>
          <a:xfrm>
            <a:off x="793790" y="6745843"/>
            <a:ext cx="7556421" cy="362903"/>
          </a:xfrm>
          <a:prstGeom prst="rect">
            <a:avLst/>
          </a:prstGeom>
          <a:noFill/>
          <a:ln/>
        </p:spPr>
        <p:txBody>
          <a:bodyPr wrap="none" lIns="0" tIns="0" rIns="0" bIns="0" rtlCol="0" anchor="t"/>
          <a:lstStyle/>
          <a:p>
            <a:pPr marL="0" indent="0" algn="l">
              <a:lnSpc>
                <a:spcPts val="2850"/>
              </a:lnSpc>
              <a:buNone/>
            </a:pPr>
            <a:endParaRPr lang="en-US" sz="175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2251829"/>
            <a:ext cx="6244709" cy="3496985"/>
          </a:xfrm>
          <a:prstGeom prst="rect">
            <a:avLst/>
          </a:prstGeom>
        </p:spPr>
      </p:pic>
      <p:sp>
        <p:nvSpPr>
          <p:cNvPr id="3" name="Text 0"/>
          <p:cNvSpPr/>
          <p:nvPr/>
        </p:nvSpPr>
        <p:spPr>
          <a:xfrm>
            <a:off x="7599521" y="2223492"/>
            <a:ext cx="6244709" cy="1417558"/>
          </a:xfrm>
          <a:prstGeom prst="rect">
            <a:avLst/>
          </a:prstGeom>
          <a:noFill/>
          <a:ln/>
        </p:spPr>
        <p:txBody>
          <a:bodyPr wrap="squar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Impressions by Age Range </a:t>
            </a:r>
            <a:endParaRPr lang="en-US" sz="4450"/>
          </a:p>
        </p:txBody>
      </p:sp>
      <p:pic>
        <p:nvPicPr>
          <p:cNvPr id="4" name="Image 1" descr="preencoded.png"/>
          <p:cNvPicPr>
            <a:picLocks noChangeAspect="1"/>
          </p:cNvPicPr>
          <p:nvPr/>
        </p:nvPicPr>
        <p:blipFill>
          <a:blip r:embed="rId4"/>
          <a:stretch>
            <a:fillRect/>
          </a:stretch>
        </p:blipFill>
        <p:spPr>
          <a:xfrm>
            <a:off x="7599521" y="3896201"/>
            <a:ext cx="6244709" cy="2081570"/>
          </a:xfrm>
          <a:prstGeom prst="rect">
            <a:avLst/>
          </a:prstGeom>
        </p:spPr>
      </p:pic>
      <p:sp>
        <p:nvSpPr>
          <p:cNvPr id="5" name="Rectangle 4">
            <a:extLst>
              <a:ext uri="{FF2B5EF4-FFF2-40B4-BE49-F238E27FC236}">
                <a16:creationId xmlns:a16="http://schemas.microsoft.com/office/drawing/2014/main" id="{19E2DDAC-D635-F681-4C47-5A48FA073B1C}"/>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2">
            <a:extLst>
              <a:ext uri="{FF2B5EF4-FFF2-40B4-BE49-F238E27FC236}">
                <a16:creationId xmlns:a16="http://schemas.microsoft.com/office/drawing/2014/main" id="{ABCDA9B7-2F66-FEBA-38EE-0D3048CDB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4266" y="1660327"/>
            <a:ext cx="4908828" cy="4908828"/>
          </a:xfrm>
          <a:prstGeom prst="rect">
            <a:avLst/>
          </a:prstGeom>
        </p:spPr>
      </p:pic>
      <p:sp>
        <p:nvSpPr>
          <p:cNvPr id="3" name="Shape 0"/>
          <p:cNvSpPr/>
          <p:nvPr/>
        </p:nvSpPr>
        <p:spPr>
          <a:xfrm>
            <a:off x="5733574" y="3811667"/>
            <a:ext cx="226814" cy="226814"/>
          </a:xfrm>
          <a:prstGeom prst="roundRect">
            <a:avLst>
              <a:gd name="adj" fmla="val 8063"/>
            </a:avLst>
          </a:prstGeom>
          <a:solidFill>
            <a:srgbClr val="19331E"/>
          </a:solidFill>
          <a:ln/>
        </p:spPr>
        <p:txBody>
          <a:bodyPr/>
          <a:lstStyle/>
          <a:p>
            <a:endParaRPr lang="en-IN"/>
          </a:p>
        </p:txBody>
      </p:sp>
      <p:sp>
        <p:nvSpPr>
          <p:cNvPr id="4" name="Text 1"/>
          <p:cNvSpPr/>
          <p:nvPr/>
        </p:nvSpPr>
        <p:spPr>
          <a:xfrm>
            <a:off x="6021348" y="3811667"/>
            <a:ext cx="527923" cy="226814"/>
          </a:xfrm>
          <a:prstGeom prst="rect">
            <a:avLst/>
          </a:prstGeom>
          <a:noFill/>
          <a:ln/>
        </p:spPr>
        <p:txBody>
          <a:bodyPr wrap="none" lIns="0" tIns="0" rIns="0" bIns="0" rtlCol="0" anchor="t"/>
          <a:lstStyle/>
          <a:p>
            <a:pPr marL="0" indent="0" algn="l">
              <a:lnSpc>
                <a:spcPts val="1750"/>
              </a:lnSpc>
              <a:buNone/>
            </a:pPr>
            <a:r>
              <a:rPr lang="en-US" sz="1750">
                <a:solidFill>
                  <a:srgbClr val="405449"/>
                </a:solidFill>
                <a:latin typeface="Nobile" pitchFamily="34" charset="0"/>
                <a:ea typeface="Nobile" pitchFamily="34" charset="-122"/>
                <a:cs typeface="Nobile" pitchFamily="34" charset="-120"/>
              </a:rPr>
              <a:t>Male </a:t>
            </a:r>
            <a:endParaRPr lang="en-US" sz="1750"/>
          </a:p>
        </p:txBody>
      </p:sp>
      <p:sp>
        <p:nvSpPr>
          <p:cNvPr id="5" name="Shape 2"/>
          <p:cNvSpPr/>
          <p:nvPr/>
        </p:nvSpPr>
        <p:spPr>
          <a:xfrm>
            <a:off x="5733574" y="4190881"/>
            <a:ext cx="226814" cy="226814"/>
          </a:xfrm>
          <a:prstGeom prst="roundRect">
            <a:avLst>
              <a:gd name="adj" fmla="val 8063"/>
            </a:avLst>
          </a:prstGeom>
          <a:solidFill>
            <a:srgbClr val="52A863"/>
          </a:solidFill>
          <a:ln/>
        </p:spPr>
        <p:txBody>
          <a:bodyPr/>
          <a:lstStyle/>
          <a:p>
            <a:endParaRPr lang="en-IN"/>
          </a:p>
        </p:txBody>
      </p:sp>
      <p:sp>
        <p:nvSpPr>
          <p:cNvPr id="6" name="Text 3"/>
          <p:cNvSpPr/>
          <p:nvPr/>
        </p:nvSpPr>
        <p:spPr>
          <a:xfrm>
            <a:off x="6021348" y="4190881"/>
            <a:ext cx="781645" cy="226814"/>
          </a:xfrm>
          <a:prstGeom prst="rect">
            <a:avLst/>
          </a:prstGeom>
          <a:noFill/>
          <a:ln/>
        </p:spPr>
        <p:txBody>
          <a:bodyPr wrap="none" lIns="0" tIns="0" rIns="0" bIns="0" rtlCol="0" anchor="t"/>
          <a:lstStyle/>
          <a:p>
            <a:pPr marL="0" indent="0" algn="l">
              <a:lnSpc>
                <a:spcPts val="1750"/>
              </a:lnSpc>
              <a:buNone/>
            </a:pPr>
            <a:r>
              <a:rPr lang="en-US" sz="1750">
                <a:solidFill>
                  <a:srgbClr val="405449"/>
                </a:solidFill>
                <a:latin typeface="Nobile" pitchFamily="34" charset="0"/>
                <a:ea typeface="Nobile" pitchFamily="34" charset="-122"/>
                <a:cs typeface="Nobile" pitchFamily="34" charset="-120"/>
              </a:rPr>
              <a:t>Female </a:t>
            </a:r>
            <a:endParaRPr lang="en-US" sz="1750"/>
          </a:p>
        </p:txBody>
      </p:sp>
      <p:sp>
        <p:nvSpPr>
          <p:cNvPr id="7" name="Text 4"/>
          <p:cNvSpPr/>
          <p:nvPr/>
        </p:nvSpPr>
        <p:spPr>
          <a:xfrm>
            <a:off x="7599521" y="1923693"/>
            <a:ext cx="6244709" cy="1417558"/>
          </a:xfrm>
          <a:prstGeom prst="rect">
            <a:avLst/>
          </a:prstGeom>
          <a:noFill/>
          <a:ln/>
        </p:spPr>
        <p:txBody>
          <a:bodyPr wrap="squar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Impressions by Gender</a:t>
            </a:r>
            <a:endParaRPr lang="en-US" sz="4450"/>
          </a:p>
        </p:txBody>
      </p:sp>
      <p:pic>
        <p:nvPicPr>
          <p:cNvPr id="8" name="Image 1" descr="preencoded.png"/>
          <p:cNvPicPr>
            <a:picLocks noChangeAspect="1"/>
          </p:cNvPicPr>
          <p:nvPr/>
        </p:nvPicPr>
        <p:blipFill>
          <a:blip r:embed="rId4"/>
          <a:stretch>
            <a:fillRect/>
          </a:stretch>
        </p:blipFill>
        <p:spPr>
          <a:xfrm>
            <a:off x="7599521" y="3596402"/>
            <a:ext cx="6244709" cy="2114074"/>
          </a:xfrm>
          <a:prstGeom prst="rect">
            <a:avLst/>
          </a:prstGeom>
        </p:spPr>
      </p:pic>
      <p:sp>
        <p:nvSpPr>
          <p:cNvPr id="9" name="Text 5"/>
          <p:cNvSpPr/>
          <p:nvPr/>
        </p:nvSpPr>
        <p:spPr>
          <a:xfrm>
            <a:off x="7599521" y="5965627"/>
            <a:ext cx="6244709"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10" name="Rectangle 9">
            <a:extLst>
              <a:ext uri="{FF2B5EF4-FFF2-40B4-BE49-F238E27FC236}">
                <a16:creationId xmlns:a16="http://schemas.microsoft.com/office/drawing/2014/main" id="{4168600F-81C6-429A-E5A4-FE4B43B45BA1}"/>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2">
            <a:extLst>
              <a:ext uri="{FF2B5EF4-FFF2-40B4-BE49-F238E27FC236}">
                <a16:creationId xmlns:a16="http://schemas.microsoft.com/office/drawing/2014/main" id="{CC1568FD-8F8E-E1C0-9FBE-544051D54B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556861"/>
            <a:ext cx="6206728" cy="4435197"/>
          </a:xfrm>
          <a:prstGeom prst="rect">
            <a:avLst/>
          </a:prstGeom>
        </p:spPr>
      </p:pic>
      <p:sp>
        <p:nvSpPr>
          <p:cNvPr id="3" name="Shape 0"/>
          <p:cNvSpPr/>
          <p:nvPr/>
        </p:nvSpPr>
        <p:spPr>
          <a:xfrm>
            <a:off x="2751534" y="5992058"/>
            <a:ext cx="226814" cy="226814"/>
          </a:xfrm>
          <a:prstGeom prst="roundRect">
            <a:avLst>
              <a:gd name="adj" fmla="val 8063"/>
            </a:avLst>
          </a:prstGeom>
          <a:solidFill>
            <a:srgbClr val="19331E"/>
          </a:solidFill>
          <a:ln/>
        </p:spPr>
        <p:txBody>
          <a:bodyPr/>
          <a:lstStyle/>
          <a:p>
            <a:endParaRPr lang="en-IN"/>
          </a:p>
        </p:txBody>
      </p:sp>
      <p:sp>
        <p:nvSpPr>
          <p:cNvPr id="4" name="Text 1"/>
          <p:cNvSpPr/>
          <p:nvPr/>
        </p:nvSpPr>
        <p:spPr>
          <a:xfrm>
            <a:off x="3039308" y="5992058"/>
            <a:ext cx="781645" cy="226814"/>
          </a:xfrm>
          <a:prstGeom prst="rect">
            <a:avLst/>
          </a:prstGeom>
          <a:noFill/>
          <a:ln/>
        </p:spPr>
        <p:txBody>
          <a:bodyPr wrap="none" lIns="0" tIns="0" rIns="0" bIns="0" rtlCol="0" anchor="t"/>
          <a:lstStyle/>
          <a:p>
            <a:pPr marL="0" indent="0" algn="l">
              <a:lnSpc>
                <a:spcPts val="1750"/>
              </a:lnSpc>
              <a:buNone/>
            </a:pPr>
            <a:r>
              <a:rPr lang="en-US" sz="1750">
                <a:solidFill>
                  <a:srgbClr val="405449"/>
                </a:solidFill>
                <a:latin typeface="Nobile" pitchFamily="34" charset="0"/>
                <a:ea typeface="Nobile" pitchFamily="34" charset="-122"/>
                <a:cs typeface="Nobile" pitchFamily="34" charset="-120"/>
              </a:rPr>
              <a:t>Female</a:t>
            </a:r>
            <a:endParaRPr lang="en-US" sz="1750"/>
          </a:p>
        </p:txBody>
      </p:sp>
      <p:sp>
        <p:nvSpPr>
          <p:cNvPr id="5" name="Shape 2"/>
          <p:cNvSpPr/>
          <p:nvPr/>
        </p:nvSpPr>
        <p:spPr>
          <a:xfrm>
            <a:off x="3973354" y="5992058"/>
            <a:ext cx="226814" cy="226814"/>
          </a:xfrm>
          <a:prstGeom prst="roundRect">
            <a:avLst>
              <a:gd name="adj" fmla="val 8063"/>
            </a:avLst>
          </a:prstGeom>
          <a:solidFill>
            <a:srgbClr val="346A3F"/>
          </a:solidFill>
          <a:ln/>
        </p:spPr>
        <p:txBody>
          <a:bodyPr/>
          <a:lstStyle/>
          <a:p>
            <a:endParaRPr lang="en-IN"/>
          </a:p>
        </p:txBody>
      </p:sp>
      <p:sp>
        <p:nvSpPr>
          <p:cNvPr id="6" name="Text 3"/>
          <p:cNvSpPr/>
          <p:nvPr/>
        </p:nvSpPr>
        <p:spPr>
          <a:xfrm>
            <a:off x="4261128" y="5992058"/>
            <a:ext cx="527923" cy="226814"/>
          </a:xfrm>
          <a:prstGeom prst="rect">
            <a:avLst/>
          </a:prstGeom>
          <a:noFill/>
          <a:ln/>
        </p:spPr>
        <p:txBody>
          <a:bodyPr wrap="none" lIns="0" tIns="0" rIns="0" bIns="0" rtlCol="0" anchor="t"/>
          <a:lstStyle/>
          <a:p>
            <a:pPr marL="0" indent="0" algn="l">
              <a:lnSpc>
                <a:spcPts val="1750"/>
              </a:lnSpc>
              <a:buNone/>
            </a:pPr>
            <a:r>
              <a:rPr lang="en-US" sz="1750">
                <a:solidFill>
                  <a:srgbClr val="405449"/>
                </a:solidFill>
                <a:latin typeface="Nobile" pitchFamily="34" charset="0"/>
                <a:ea typeface="Nobile" pitchFamily="34" charset="-122"/>
                <a:cs typeface="Nobile" pitchFamily="34" charset="-120"/>
              </a:rPr>
              <a:t>Male</a:t>
            </a:r>
            <a:endParaRPr lang="en-US" sz="1750"/>
          </a:p>
        </p:txBody>
      </p:sp>
      <p:sp>
        <p:nvSpPr>
          <p:cNvPr id="7" name="Text 4"/>
          <p:cNvSpPr/>
          <p:nvPr/>
        </p:nvSpPr>
        <p:spPr>
          <a:xfrm>
            <a:off x="7599521" y="1637943"/>
            <a:ext cx="6244709" cy="1417558"/>
          </a:xfrm>
          <a:prstGeom prst="rect">
            <a:avLst/>
          </a:prstGeom>
          <a:noFill/>
          <a:ln/>
        </p:spPr>
        <p:txBody>
          <a:bodyPr wrap="square" lIns="0" tIns="0" rIns="0" bIns="0" rtlCol="0" anchor="t"/>
          <a:lstStyle/>
          <a:p>
            <a:pPr marL="0" indent="0" algn="l">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Impressions by Age and Gender </a:t>
            </a:r>
            <a:endParaRPr lang="en-US" sz="4450"/>
          </a:p>
        </p:txBody>
      </p:sp>
      <p:pic>
        <p:nvPicPr>
          <p:cNvPr id="8" name="Image 1" descr="preencoded.png"/>
          <p:cNvPicPr>
            <a:picLocks noChangeAspect="1"/>
          </p:cNvPicPr>
          <p:nvPr/>
        </p:nvPicPr>
        <p:blipFill>
          <a:blip r:embed="rId4"/>
          <a:stretch>
            <a:fillRect/>
          </a:stretch>
        </p:blipFill>
        <p:spPr>
          <a:xfrm>
            <a:off x="8662392" y="3310652"/>
            <a:ext cx="4118967" cy="3252549"/>
          </a:xfrm>
          <a:prstGeom prst="rect">
            <a:avLst/>
          </a:prstGeom>
        </p:spPr>
      </p:pic>
      <p:sp>
        <p:nvSpPr>
          <p:cNvPr id="9" name="Rectangle 8">
            <a:extLst>
              <a:ext uri="{FF2B5EF4-FFF2-40B4-BE49-F238E27FC236}">
                <a16:creationId xmlns:a16="http://schemas.microsoft.com/office/drawing/2014/main" id="{263CA4F9-F556-1FB1-C03B-E2874C543564}"/>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2">
            <a:extLst>
              <a:ext uri="{FF2B5EF4-FFF2-40B4-BE49-F238E27FC236}">
                <a16:creationId xmlns:a16="http://schemas.microsoft.com/office/drawing/2014/main" id="{8F795DB7-03E9-6798-CD92-1F7039545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851083" y="568404"/>
            <a:ext cx="4928116" cy="579477"/>
          </a:xfrm>
          <a:prstGeom prst="rect">
            <a:avLst/>
          </a:prstGeom>
          <a:noFill/>
          <a:ln/>
        </p:spPr>
        <p:txBody>
          <a:bodyPr wrap="none" lIns="0" tIns="0" rIns="0" bIns="0" rtlCol="0" anchor="t"/>
          <a:lstStyle/>
          <a:p>
            <a:pPr marL="0" indent="0" algn="ctr">
              <a:lnSpc>
                <a:spcPts val="4550"/>
              </a:lnSpc>
              <a:buNone/>
            </a:pPr>
            <a:r>
              <a:rPr lang="en-US" sz="3650" b="1">
                <a:solidFill>
                  <a:srgbClr val="3B4540"/>
                </a:solidFill>
                <a:latin typeface="Fraunces Extra Bold" pitchFamily="34" charset="0"/>
                <a:ea typeface="Fraunces Extra Bold" pitchFamily="34" charset="-122"/>
                <a:cs typeface="Fraunces Extra Bold" pitchFamily="34" charset="-120"/>
              </a:rPr>
              <a:t>Results by Campaign</a:t>
            </a:r>
            <a:endParaRPr lang="en-US" sz="3650"/>
          </a:p>
        </p:txBody>
      </p:sp>
      <p:sp>
        <p:nvSpPr>
          <p:cNvPr id="3" name="Text 1"/>
          <p:cNvSpPr/>
          <p:nvPr/>
        </p:nvSpPr>
        <p:spPr>
          <a:xfrm>
            <a:off x="723543" y="1416606"/>
            <a:ext cx="13183314" cy="215027"/>
          </a:xfrm>
          <a:prstGeom prst="rect">
            <a:avLst/>
          </a:prstGeom>
          <a:noFill/>
          <a:ln/>
        </p:spPr>
        <p:txBody>
          <a:bodyPr wrap="none" lIns="0" tIns="0" rIns="0" bIns="0" rtlCol="0" anchor="t"/>
          <a:lstStyle/>
          <a:p>
            <a:pPr marL="0" indent="0" algn="ctr">
              <a:lnSpc>
                <a:spcPts val="1650"/>
              </a:lnSpc>
              <a:buNone/>
            </a:pPr>
            <a:r>
              <a:rPr lang="en-US" sz="1050">
                <a:solidFill>
                  <a:srgbClr val="405449"/>
                </a:solidFill>
                <a:latin typeface="Nobile" pitchFamily="34" charset="0"/>
                <a:ea typeface="Nobile" pitchFamily="34" charset="-122"/>
                <a:cs typeface="Nobile" pitchFamily="34" charset="-120"/>
              </a:rPr>
              <a:t>Let's examine the key metrics from our Panera Bread campaign to understand what drove success across different ad variants.</a:t>
            </a:r>
            <a:endParaRPr lang="en-US" sz="1050"/>
          </a:p>
        </p:txBody>
      </p:sp>
      <p:pic>
        <p:nvPicPr>
          <p:cNvPr id="4" name="Image 0" descr="preencoded.png"/>
          <p:cNvPicPr>
            <a:picLocks noChangeAspect="1"/>
          </p:cNvPicPr>
          <p:nvPr/>
        </p:nvPicPr>
        <p:blipFill>
          <a:blip r:embed="rId3"/>
          <a:stretch>
            <a:fillRect/>
          </a:stretch>
        </p:blipFill>
        <p:spPr>
          <a:xfrm>
            <a:off x="3030617" y="1782723"/>
            <a:ext cx="8569047" cy="4395430"/>
          </a:xfrm>
          <a:prstGeom prst="rect">
            <a:avLst/>
          </a:prstGeom>
        </p:spPr>
      </p:pic>
      <p:sp>
        <p:nvSpPr>
          <p:cNvPr id="5" name="Shape 2"/>
          <p:cNvSpPr/>
          <p:nvPr/>
        </p:nvSpPr>
        <p:spPr>
          <a:xfrm>
            <a:off x="6528078" y="6178153"/>
            <a:ext cx="134303" cy="134303"/>
          </a:xfrm>
          <a:prstGeom prst="roundRect">
            <a:avLst>
              <a:gd name="adj" fmla="val 13617"/>
            </a:avLst>
          </a:prstGeom>
          <a:solidFill>
            <a:srgbClr val="19331E"/>
          </a:solidFill>
          <a:ln/>
        </p:spPr>
        <p:txBody>
          <a:bodyPr/>
          <a:lstStyle/>
          <a:p>
            <a:endParaRPr lang="en-IN"/>
          </a:p>
        </p:txBody>
      </p:sp>
      <p:sp>
        <p:nvSpPr>
          <p:cNvPr id="6" name="Text 3"/>
          <p:cNvSpPr/>
          <p:nvPr/>
        </p:nvSpPr>
        <p:spPr>
          <a:xfrm>
            <a:off x="6723340" y="6178153"/>
            <a:ext cx="515541" cy="134303"/>
          </a:xfrm>
          <a:prstGeom prst="rect">
            <a:avLst/>
          </a:prstGeom>
          <a:noFill/>
          <a:ln/>
        </p:spPr>
        <p:txBody>
          <a:bodyPr wrap="none" lIns="0" tIns="0" rIns="0" bIns="0" rtlCol="0" anchor="t"/>
          <a:lstStyle/>
          <a:p>
            <a:pPr marL="0" indent="0" algn="l">
              <a:lnSpc>
                <a:spcPts val="1050"/>
              </a:lnSpc>
              <a:buNone/>
            </a:pPr>
            <a:r>
              <a:rPr lang="en-US" sz="1050">
                <a:solidFill>
                  <a:srgbClr val="405449"/>
                </a:solidFill>
                <a:latin typeface="Nobile" pitchFamily="34" charset="0"/>
                <a:ea typeface="Nobile" pitchFamily="34" charset="-122"/>
                <a:cs typeface="Nobile" pitchFamily="34" charset="-120"/>
              </a:rPr>
              <a:t>CTR (%)</a:t>
            </a:r>
            <a:endParaRPr lang="en-US" sz="1050"/>
          </a:p>
        </p:txBody>
      </p:sp>
      <p:sp>
        <p:nvSpPr>
          <p:cNvPr id="7" name="Shape 4"/>
          <p:cNvSpPr/>
          <p:nvPr/>
        </p:nvSpPr>
        <p:spPr>
          <a:xfrm>
            <a:off x="7391281" y="6178153"/>
            <a:ext cx="134303" cy="134303"/>
          </a:xfrm>
          <a:prstGeom prst="roundRect">
            <a:avLst>
              <a:gd name="adj" fmla="val 13617"/>
            </a:avLst>
          </a:prstGeom>
          <a:solidFill>
            <a:srgbClr val="346A3F"/>
          </a:solidFill>
          <a:ln/>
        </p:spPr>
        <p:txBody>
          <a:bodyPr/>
          <a:lstStyle/>
          <a:p>
            <a:endParaRPr lang="en-IN"/>
          </a:p>
        </p:txBody>
      </p:sp>
      <p:sp>
        <p:nvSpPr>
          <p:cNvPr id="8" name="Text 5"/>
          <p:cNvSpPr/>
          <p:nvPr/>
        </p:nvSpPr>
        <p:spPr>
          <a:xfrm>
            <a:off x="7586543" y="6178153"/>
            <a:ext cx="353854" cy="134303"/>
          </a:xfrm>
          <a:prstGeom prst="rect">
            <a:avLst/>
          </a:prstGeom>
          <a:noFill/>
          <a:ln/>
        </p:spPr>
        <p:txBody>
          <a:bodyPr wrap="none" lIns="0" tIns="0" rIns="0" bIns="0" rtlCol="0" anchor="t"/>
          <a:lstStyle/>
          <a:p>
            <a:pPr marL="0" indent="0" algn="l">
              <a:lnSpc>
                <a:spcPts val="1050"/>
              </a:lnSpc>
              <a:buNone/>
            </a:pPr>
            <a:r>
              <a:rPr lang="en-US" sz="1050">
                <a:solidFill>
                  <a:srgbClr val="405449"/>
                </a:solidFill>
                <a:latin typeface="Nobile" pitchFamily="34" charset="0"/>
                <a:ea typeface="Nobile" pitchFamily="34" charset="-122"/>
                <a:cs typeface="Nobile" pitchFamily="34" charset="-120"/>
              </a:rPr>
              <a:t>clicks </a:t>
            </a:r>
            <a:endParaRPr lang="en-US" sz="1050"/>
          </a:p>
        </p:txBody>
      </p:sp>
      <p:sp>
        <p:nvSpPr>
          <p:cNvPr id="9" name="Text 6"/>
          <p:cNvSpPr/>
          <p:nvPr/>
        </p:nvSpPr>
        <p:spPr>
          <a:xfrm>
            <a:off x="723543" y="6732389"/>
            <a:ext cx="13183314" cy="430054"/>
          </a:xfrm>
          <a:prstGeom prst="rect">
            <a:avLst/>
          </a:prstGeom>
          <a:noFill/>
          <a:ln/>
        </p:spPr>
        <p:txBody>
          <a:bodyPr wrap="square" lIns="0" tIns="0" rIns="0" bIns="0" rtlCol="0" anchor="t"/>
          <a:lstStyle/>
          <a:p>
            <a:pPr marL="0" indent="0" algn="l">
              <a:lnSpc>
                <a:spcPts val="1650"/>
              </a:lnSpc>
              <a:buNone/>
            </a:pPr>
            <a:r>
              <a:rPr lang="en-US" sz="1050">
                <a:solidFill>
                  <a:srgbClr val="405449"/>
                </a:solidFill>
                <a:latin typeface="Nobile" pitchFamily="34" charset="0"/>
                <a:ea typeface="Nobile" pitchFamily="34" charset="-122"/>
                <a:cs typeface="Nobile" pitchFamily="34" charset="-120"/>
              </a:rPr>
              <a:t>The data reveals that brand color (green) combined with health-oriented imagery (vegetables) delivered the highest engagement. This supports our behavioral theories about visual perception and familiarity effects.</a:t>
            </a:r>
            <a:endParaRPr lang="en-US" sz="1050"/>
          </a:p>
        </p:txBody>
      </p:sp>
      <p:sp>
        <p:nvSpPr>
          <p:cNvPr id="10" name="Text 7"/>
          <p:cNvSpPr/>
          <p:nvPr/>
        </p:nvSpPr>
        <p:spPr>
          <a:xfrm>
            <a:off x="723543" y="7313533"/>
            <a:ext cx="13183314" cy="215027"/>
          </a:xfrm>
          <a:prstGeom prst="rect">
            <a:avLst/>
          </a:prstGeom>
          <a:noFill/>
          <a:ln/>
        </p:spPr>
        <p:txBody>
          <a:bodyPr wrap="none" lIns="0" tIns="0" rIns="0" bIns="0" rtlCol="0" anchor="t"/>
          <a:lstStyle/>
          <a:p>
            <a:pPr marL="0" indent="0" algn="l">
              <a:lnSpc>
                <a:spcPts val="1650"/>
              </a:lnSpc>
              <a:buNone/>
            </a:pPr>
            <a:r>
              <a:rPr lang="en-US" sz="1050">
                <a:solidFill>
                  <a:srgbClr val="405449"/>
                </a:solidFill>
                <a:latin typeface="Nobile" pitchFamily="34" charset="0"/>
                <a:ea typeface="Nobile" pitchFamily="34" charset="-122"/>
                <a:cs typeface="Nobile" pitchFamily="34" charset="-120"/>
              </a:rPr>
              <a:t>Color psychology and visual content clearly impacted user behavior more than expected, with the right combination increasing CTR by nearly 2x compared to less effective variants.</a:t>
            </a:r>
            <a:endParaRPr lang="en-US" sz="1050"/>
          </a:p>
        </p:txBody>
      </p:sp>
      <p:sp>
        <p:nvSpPr>
          <p:cNvPr id="11" name="Text 8"/>
          <p:cNvSpPr/>
          <p:nvPr/>
        </p:nvSpPr>
        <p:spPr>
          <a:xfrm>
            <a:off x="723543" y="7800499"/>
            <a:ext cx="6427827" cy="215027"/>
          </a:xfrm>
          <a:prstGeom prst="rect">
            <a:avLst/>
          </a:prstGeom>
          <a:noFill/>
          <a:ln/>
        </p:spPr>
        <p:txBody>
          <a:bodyPr wrap="none" lIns="0" tIns="0" rIns="0" bIns="0" rtlCol="0" anchor="t"/>
          <a:lstStyle/>
          <a:p>
            <a:pPr marL="0" indent="0" algn="l">
              <a:lnSpc>
                <a:spcPts val="1650"/>
              </a:lnSpc>
              <a:buNone/>
            </a:pPr>
            <a:endParaRPr lang="en-US" sz="1050"/>
          </a:p>
        </p:txBody>
      </p:sp>
      <p:sp>
        <p:nvSpPr>
          <p:cNvPr id="12" name="Text 9"/>
          <p:cNvSpPr/>
          <p:nvPr/>
        </p:nvSpPr>
        <p:spPr>
          <a:xfrm>
            <a:off x="7486650" y="7800499"/>
            <a:ext cx="6427827" cy="215027"/>
          </a:xfrm>
          <a:prstGeom prst="rect">
            <a:avLst/>
          </a:prstGeom>
          <a:noFill/>
          <a:ln/>
        </p:spPr>
        <p:txBody>
          <a:bodyPr wrap="none" lIns="0" tIns="0" rIns="0" bIns="0" rtlCol="0" anchor="t"/>
          <a:lstStyle/>
          <a:p>
            <a:pPr marL="0" indent="0" algn="l">
              <a:lnSpc>
                <a:spcPts val="1650"/>
              </a:lnSpc>
              <a:buNone/>
            </a:pPr>
            <a:endParaRPr lang="en-US" sz="1050"/>
          </a:p>
        </p:txBody>
      </p:sp>
      <p:sp>
        <p:nvSpPr>
          <p:cNvPr id="13" name="Rectangle 12">
            <a:extLst>
              <a:ext uri="{FF2B5EF4-FFF2-40B4-BE49-F238E27FC236}">
                <a16:creationId xmlns:a16="http://schemas.microsoft.com/office/drawing/2014/main" id="{01241D9D-AA49-AFD6-E7B4-97E20979A58E}"/>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A2FFFD75-7510-CD61-A232-C461891D7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224451" y="1292423"/>
            <a:ext cx="8181499"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Behavioral Theories Applied</a:t>
            </a:r>
            <a:endParaRPr lang="en-US" sz="4450"/>
          </a:p>
        </p:txBody>
      </p:sp>
      <p:sp>
        <p:nvSpPr>
          <p:cNvPr id="3" name="Shape 1"/>
          <p:cNvSpPr/>
          <p:nvPr/>
        </p:nvSpPr>
        <p:spPr>
          <a:xfrm>
            <a:off x="793790" y="2454831"/>
            <a:ext cx="13042821" cy="4482227"/>
          </a:xfrm>
          <a:prstGeom prst="roundRect">
            <a:avLst>
              <a:gd name="adj" fmla="val 4555"/>
            </a:avLst>
          </a:prstGeom>
          <a:solidFill>
            <a:srgbClr val="E8F3E8"/>
          </a:solidFill>
          <a:ln/>
        </p:spPr>
        <p:txBody>
          <a:bodyPr/>
          <a:lstStyle/>
          <a:p>
            <a:endParaRPr lang="en-IN"/>
          </a:p>
        </p:txBody>
      </p:sp>
      <p:sp>
        <p:nvSpPr>
          <p:cNvPr id="4" name="Text 2"/>
          <p:cNvSpPr/>
          <p:nvPr/>
        </p:nvSpPr>
        <p:spPr>
          <a:xfrm>
            <a:off x="1020604" y="2681645"/>
            <a:ext cx="3020497"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1. Sensory Marketing</a:t>
            </a:r>
            <a:endParaRPr lang="en-US" sz="2200"/>
          </a:p>
        </p:txBody>
      </p:sp>
      <p:sp>
        <p:nvSpPr>
          <p:cNvPr id="5" name="Text 3"/>
          <p:cNvSpPr/>
          <p:nvPr/>
        </p:nvSpPr>
        <p:spPr>
          <a:xfrm>
            <a:off x="1360765" y="3291126"/>
            <a:ext cx="12249031"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"We engage the senses to shape behavior."</a:t>
            </a:r>
            <a:endParaRPr lang="en-US" sz="1750"/>
          </a:p>
        </p:txBody>
      </p:sp>
      <p:sp>
        <p:nvSpPr>
          <p:cNvPr id="6" name="Shape 4"/>
          <p:cNvSpPr/>
          <p:nvPr/>
        </p:nvSpPr>
        <p:spPr>
          <a:xfrm>
            <a:off x="1020604" y="3291126"/>
            <a:ext cx="30480" cy="362903"/>
          </a:xfrm>
          <a:prstGeom prst="rect">
            <a:avLst/>
          </a:prstGeom>
          <a:solidFill>
            <a:srgbClr val="438951"/>
          </a:solidFill>
          <a:ln/>
        </p:spPr>
        <p:txBody>
          <a:bodyPr/>
          <a:lstStyle/>
          <a:p>
            <a:endParaRPr lang="en-IN"/>
          </a:p>
        </p:txBody>
      </p:sp>
      <p:sp>
        <p:nvSpPr>
          <p:cNvPr id="7" name="Text 5"/>
          <p:cNvSpPr/>
          <p:nvPr/>
        </p:nvSpPr>
        <p:spPr>
          <a:xfrm>
            <a:off x="1020604" y="3909179"/>
            <a:ext cx="12589193" cy="362903"/>
          </a:xfrm>
          <a:prstGeom prst="rect">
            <a:avLst/>
          </a:prstGeom>
          <a:noFill/>
          <a:ln/>
        </p:spPr>
        <p:txBody>
          <a:bodyPr wrap="non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Theory:</a:t>
            </a:r>
            <a:r>
              <a:rPr lang="en-US" sz="1750">
                <a:solidFill>
                  <a:srgbClr val="405449"/>
                </a:solidFill>
                <a:latin typeface="Nobile" pitchFamily="34" charset="0"/>
                <a:ea typeface="Nobile" pitchFamily="34" charset="-122"/>
                <a:cs typeface="Nobile" pitchFamily="34" charset="-120"/>
              </a:rPr>
              <a:t> Visual elements (color, imagery) influence perception and emotion</a:t>
            </a:r>
            <a:endParaRPr lang="en-US" sz="1750"/>
          </a:p>
        </p:txBody>
      </p:sp>
      <p:sp>
        <p:nvSpPr>
          <p:cNvPr id="8" name="Text 6"/>
          <p:cNvSpPr/>
          <p:nvPr/>
        </p:nvSpPr>
        <p:spPr>
          <a:xfrm>
            <a:off x="1020604" y="4408170"/>
            <a:ext cx="12589193" cy="362903"/>
          </a:xfrm>
          <a:prstGeom prst="rect">
            <a:avLst/>
          </a:prstGeom>
          <a:noFill/>
          <a:ln/>
        </p:spPr>
        <p:txBody>
          <a:bodyPr wrap="non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Application:</a:t>
            </a:r>
            <a:endParaRPr lang="en-US" sz="1750"/>
          </a:p>
        </p:txBody>
      </p:sp>
      <p:sp>
        <p:nvSpPr>
          <p:cNvPr id="9" name="Text 7"/>
          <p:cNvSpPr/>
          <p:nvPr/>
        </p:nvSpPr>
        <p:spPr>
          <a:xfrm>
            <a:off x="1020604" y="4907161"/>
            <a:ext cx="12589193"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Green background evoked freshness, health, and brand identity</a:t>
            </a:r>
            <a:endParaRPr lang="en-US" sz="1750"/>
          </a:p>
        </p:txBody>
      </p:sp>
      <p:sp>
        <p:nvSpPr>
          <p:cNvPr id="10" name="Text 8"/>
          <p:cNvSpPr/>
          <p:nvPr/>
        </p:nvSpPr>
        <p:spPr>
          <a:xfrm>
            <a:off x="1020604" y="5349359"/>
            <a:ext cx="12589193"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Ads with vegetables enhanced visual appeal to health-conscious consumers</a:t>
            </a:r>
            <a:endParaRPr lang="en-US" sz="1750"/>
          </a:p>
        </p:txBody>
      </p:sp>
      <p:sp>
        <p:nvSpPr>
          <p:cNvPr id="11" name="Text 9"/>
          <p:cNvSpPr/>
          <p:nvPr/>
        </p:nvSpPr>
        <p:spPr>
          <a:xfrm>
            <a:off x="1020604" y="5848350"/>
            <a:ext cx="12589193" cy="362903"/>
          </a:xfrm>
          <a:prstGeom prst="rect">
            <a:avLst/>
          </a:prstGeom>
          <a:noFill/>
          <a:ln/>
        </p:spPr>
        <p:txBody>
          <a:bodyPr wrap="none" lIns="0" tIns="0" rIns="0" bIns="0" rtlCol="0" anchor="t"/>
          <a:lstStyle/>
          <a:p>
            <a:pPr marL="0" indent="0" algn="l">
              <a:lnSpc>
                <a:spcPts val="2850"/>
              </a:lnSpc>
              <a:buNone/>
            </a:pPr>
            <a:r>
              <a:rPr lang="en-US" sz="1750" b="1">
                <a:solidFill>
                  <a:srgbClr val="405449"/>
                </a:solidFill>
                <a:latin typeface="Nobile" pitchFamily="34" charset="0"/>
                <a:ea typeface="Nobile" pitchFamily="34" charset="-122"/>
                <a:cs typeface="Nobile" pitchFamily="34" charset="-120"/>
              </a:rPr>
              <a:t>Outcome:</a:t>
            </a:r>
            <a:endParaRPr lang="en-US" sz="1750"/>
          </a:p>
        </p:txBody>
      </p:sp>
      <p:sp>
        <p:nvSpPr>
          <p:cNvPr id="12" name="Text 10"/>
          <p:cNvSpPr/>
          <p:nvPr/>
        </p:nvSpPr>
        <p:spPr>
          <a:xfrm>
            <a:off x="1020604" y="6347341"/>
            <a:ext cx="12589193"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Ad A (Green + Veggies) had highest CTR: 5.37%</a:t>
            </a:r>
            <a:endParaRPr lang="en-US" sz="1750"/>
          </a:p>
        </p:txBody>
      </p:sp>
      <p:sp>
        <p:nvSpPr>
          <p:cNvPr id="13" name="Rectangle 12">
            <a:extLst>
              <a:ext uri="{FF2B5EF4-FFF2-40B4-BE49-F238E27FC236}">
                <a16:creationId xmlns:a16="http://schemas.microsoft.com/office/drawing/2014/main" id="{9DCC4C0C-C620-4421-C2BC-A28B8ADF7989}"/>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7D53D26A-CC7D-5552-A6B7-D965E6EF6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224451" y="1146453"/>
            <a:ext cx="8181499"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Behavioral Theories Applied</a:t>
            </a:r>
            <a:endParaRPr lang="en-US" sz="4450"/>
          </a:p>
        </p:txBody>
      </p:sp>
      <p:sp>
        <p:nvSpPr>
          <p:cNvPr id="3" name="Shape 1"/>
          <p:cNvSpPr/>
          <p:nvPr/>
        </p:nvSpPr>
        <p:spPr>
          <a:xfrm>
            <a:off x="793790" y="2308860"/>
            <a:ext cx="13042821" cy="4774168"/>
          </a:xfrm>
          <a:prstGeom prst="roundRect">
            <a:avLst>
              <a:gd name="adj" fmla="val 4276"/>
            </a:avLst>
          </a:prstGeom>
          <a:solidFill>
            <a:srgbClr val="E8F3E8"/>
          </a:solidFill>
          <a:ln/>
        </p:spPr>
        <p:txBody>
          <a:bodyPr/>
          <a:lstStyle/>
          <a:p>
            <a:endParaRPr lang="en-IN"/>
          </a:p>
        </p:txBody>
      </p:sp>
      <p:sp>
        <p:nvSpPr>
          <p:cNvPr id="4" name="Text 2"/>
          <p:cNvSpPr/>
          <p:nvPr/>
        </p:nvSpPr>
        <p:spPr>
          <a:xfrm>
            <a:off x="1020604" y="2535674"/>
            <a:ext cx="3415070"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2. Mere Exposure Effect</a:t>
            </a:r>
            <a:endParaRPr lang="en-US" sz="2200"/>
          </a:p>
        </p:txBody>
      </p:sp>
      <p:sp>
        <p:nvSpPr>
          <p:cNvPr id="5" name="Text 3"/>
          <p:cNvSpPr/>
          <p:nvPr/>
        </p:nvSpPr>
        <p:spPr>
          <a:xfrm>
            <a:off x="1020604" y="3026093"/>
            <a:ext cx="12589193"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"Familiarity breeds preference."</a:t>
            </a:r>
            <a:endParaRPr lang="en-US" sz="1750"/>
          </a:p>
        </p:txBody>
      </p:sp>
      <p:sp>
        <p:nvSpPr>
          <p:cNvPr id="6" name="Text 4"/>
          <p:cNvSpPr/>
          <p:nvPr/>
        </p:nvSpPr>
        <p:spPr>
          <a:xfrm>
            <a:off x="1020604" y="3525083"/>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Theory:</a:t>
            </a:r>
            <a:endParaRPr lang="en-US" sz="2200"/>
          </a:p>
        </p:txBody>
      </p:sp>
      <p:sp>
        <p:nvSpPr>
          <p:cNvPr id="7" name="Text 5"/>
          <p:cNvSpPr/>
          <p:nvPr/>
        </p:nvSpPr>
        <p:spPr>
          <a:xfrm>
            <a:off x="1020604" y="4015502"/>
            <a:ext cx="12589193"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Repeated or brand-consistent visuals boost trust and click behavior</a:t>
            </a:r>
            <a:endParaRPr lang="en-US" sz="1750"/>
          </a:p>
        </p:txBody>
      </p:sp>
      <p:sp>
        <p:nvSpPr>
          <p:cNvPr id="8" name="Text 6"/>
          <p:cNvSpPr/>
          <p:nvPr/>
        </p:nvSpPr>
        <p:spPr>
          <a:xfrm>
            <a:off x="1020604" y="4514493"/>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Application:</a:t>
            </a:r>
            <a:endParaRPr lang="en-US" sz="2200"/>
          </a:p>
        </p:txBody>
      </p:sp>
      <p:sp>
        <p:nvSpPr>
          <p:cNvPr id="9" name="Text 7"/>
          <p:cNvSpPr/>
          <p:nvPr/>
        </p:nvSpPr>
        <p:spPr>
          <a:xfrm>
            <a:off x="1020604" y="5004911"/>
            <a:ext cx="12589193"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Panera's signature green &amp; known products = higher comfort &amp; engagement</a:t>
            </a:r>
            <a:endParaRPr lang="en-US" sz="1750"/>
          </a:p>
        </p:txBody>
      </p:sp>
      <p:sp>
        <p:nvSpPr>
          <p:cNvPr id="10" name="Text 8"/>
          <p:cNvSpPr/>
          <p:nvPr/>
        </p:nvSpPr>
        <p:spPr>
          <a:xfrm>
            <a:off x="1020604" y="5503902"/>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Outcome:</a:t>
            </a:r>
            <a:endParaRPr lang="en-US" sz="2200"/>
          </a:p>
        </p:txBody>
      </p:sp>
      <p:sp>
        <p:nvSpPr>
          <p:cNvPr id="11" name="Text 9"/>
          <p:cNvSpPr/>
          <p:nvPr/>
        </p:nvSpPr>
        <p:spPr>
          <a:xfrm>
            <a:off x="1020604" y="5994321"/>
            <a:ext cx="12589193"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Despite fewer impressions, Ad A outperformed Ad C in CTR</a:t>
            </a:r>
            <a:endParaRPr lang="en-US" sz="1750"/>
          </a:p>
        </p:txBody>
      </p:sp>
      <p:sp>
        <p:nvSpPr>
          <p:cNvPr id="12" name="Text 10"/>
          <p:cNvSpPr/>
          <p:nvPr/>
        </p:nvSpPr>
        <p:spPr>
          <a:xfrm>
            <a:off x="1020604" y="6493312"/>
            <a:ext cx="12589193"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Shows that recognizability &gt; reach</a:t>
            </a:r>
            <a:endParaRPr lang="en-US" sz="1750"/>
          </a:p>
        </p:txBody>
      </p:sp>
      <p:sp>
        <p:nvSpPr>
          <p:cNvPr id="13" name="Rectangle 12">
            <a:extLst>
              <a:ext uri="{FF2B5EF4-FFF2-40B4-BE49-F238E27FC236}">
                <a16:creationId xmlns:a16="http://schemas.microsoft.com/office/drawing/2014/main" id="{BAC6825D-7E01-E55B-E5C0-0EABB2DD3272}"/>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1D3930B3-5C8D-3978-73FF-5B385C63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763333" y="828318"/>
            <a:ext cx="5103614" cy="637937"/>
          </a:xfrm>
          <a:prstGeom prst="rect">
            <a:avLst/>
          </a:prstGeom>
          <a:noFill/>
          <a:ln/>
        </p:spPr>
        <p:txBody>
          <a:bodyPr wrap="none" lIns="0" tIns="0" rIns="0" bIns="0" rtlCol="0" anchor="t"/>
          <a:lstStyle/>
          <a:p>
            <a:pPr marL="0" indent="0" algn="ctr">
              <a:lnSpc>
                <a:spcPts val="5000"/>
              </a:lnSpc>
              <a:buNone/>
            </a:pPr>
            <a:r>
              <a:rPr lang="en-US" sz="4000" b="1">
                <a:solidFill>
                  <a:srgbClr val="3B4540"/>
                </a:solidFill>
                <a:latin typeface="Fraunces Extra Bold" pitchFamily="34" charset="0"/>
                <a:ea typeface="Fraunces Extra Bold" pitchFamily="34" charset="-122"/>
                <a:cs typeface="Fraunces Extra Bold" pitchFamily="34" charset="-120"/>
              </a:rPr>
              <a:t>Analysis</a:t>
            </a:r>
            <a:endParaRPr lang="en-US" sz="4000"/>
          </a:p>
        </p:txBody>
      </p:sp>
      <p:sp>
        <p:nvSpPr>
          <p:cNvPr id="3" name="Shape 1"/>
          <p:cNvSpPr/>
          <p:nvPr/>
        </p:nvSpPr>
        <p:spPr>
          <a:xfrm>
            <a:off x="793790" y="1874520"/>
            <a:ext cx="13042821" cy="5526643"/>
          </a:xfrm>
          <a:prstGeom prst="roundRect">
            <a:avLst>
              <a:gd name="adj" fmla="val 3324"/>
            </a:avLst>
          </a:prstGeom>
          <a:noFill/>
          <a:ln w="7620">
            <a:solidFill>
              <a:srgbClr val="000000">
                <a:alpha val="8000"/>
              </a:srgbClr>
            </a:solidFill>
            <a:prstDash val="solid"/>
          </a:ln>
        </p:spPr>
        <p:txBody>
          <a:bodyPr/>
          <a:lstStyle/>
          <a:p>
            <a:endParaRPr lang="en-IN"/>
          </a:p>
        </p:txBody>
      </p:sp>
      <p:sp>
        <p:nvSpPr>
          <p:cNvPr id="4" name="Shape 2"/>
          <p:cNvSpPr/>
          <p:nvPr/>
        </p:nvSpPr>
        <p:spPr>
          <a:xfrm>
            <a:off x="801410" y="1882140"/>
            <a:ext cx="13027581" cy="770334"/>
          </a:xfrm>
          <a:prstGeom prst="rect">
            <a:avLst/>
          </a:prstGeom>
          <a:solidFill>
            <a:srgbClr val="FFFFFF">
              <a:alpha val="4000"/>
            </a:srgbClr>
          </a:solidFill>
          <a:ln/>
        </p:spPr>
        <p:txBody>
          <a:bodyPr/>
          <a:lstStyle/>
          <a:p>
            <a:endParaRPr lang="en-IN"/>
          </a:p>
        </p:txBody>
      </p:sp>
      <p:sp>
        <p:nvSpPr>
          <p:cNvPr id="5" name="Text 3"/>
          <p:cNvSpPr/>
          <p:nvPr/>
        </p:nvSpPr>
        <p:spPr>
          <a:xfrm>
            <a:off x="2014895" y="2012156"/>
            <a:ext cx="4082891" cy="510302"/>
          </a:xfrm>
          <a:prstGeom prst="rect">
            <a:avLst/>
          </a:prstGeom>
          <a:noFill/>
          <a:ln/>
        </p:spPr>
        <p:txBody>
          <a:bodyPr wrap="none" lIns="0" tIns="0" rIns="0" bIns="0" rtlCol="0" anchor="t"/>
          <a:lstStyle/>
          <a:p>
            <a:pPr marL="0" indent="0" algn="ctr">
              <a:lnSpc>
                <a:spcPts val="4000"/>
              </a:lnSpc>
              <a:buNone/>
            </a:pPr>
            <a:r>
              <a:rPr lang="en-US" sz="3200" b="1">
                <a:solidFill>
                  <a:srgbClr val="3B4540"/>
                </a:solidFill>
                <a:latin typeface="Fraunces Extra Bold" pitchFamily="34" charset="0"/>
                <a:ea typeface="Fraunces Extra Bold" pitchFamily="34" charset="-122"/>
                <a:cs typeface="Fraunces Extra Bold" pitchFamily="34" charset="-120"/>
              </a:rPr>
              <a:t>Key Insights</a:t>
            </a:r>
            <a:endParaRPr lang="en-US" sz="3200"/>
          </a:p>
        </p:txBody>
      </p:sp>
      <p:sp>
        <p:nvSpPr>
          <p:cNvPr id="6" name="Text 4"/>
          <p:cNvSpPr/>
          <p:nvPr/>
        </p:nvSpPr>
        <p:spPr>
          <a:xfrm>
            <a:off x="7721441" y="2012156"/>
            <a:ext cx="5705118" cy="510302"/>
          </a:xfrm>
          <a:prstGeom prst="rect">
            <a:avLst/>
          </a:prstGeom>
          <a:noFill/>
          <a:ln/>
        </p:spPr>
        <p:txBody>
          <a:bodyPr wrap="none" lIns="0" tIns="0" rIns="0" bIns="0" rtlCol="0" anchor="t"/>
          <a:lstStyle/>
          <a:p>
            <a:pPr marL="0" indent="0" algn="ctr">
              <a:lnSpc>
                <a:spcPts val="4000"/>
              </a:lnSpc>
              <a:buNone/>
            </a:pPr>
            <a:r>
              <a:rPr lang="en-US" sz="3200" b="1">
                <a:solidFill>
                  <a:srgbClr val="3B4540"/>
                </a:solidFill>
                <a:latin typeface="Fraunces Extra Bold" pitchFamily="34" charset="0"/>
                <a:ea typeface="Fraunces Extra Bold" pitchFamily="34" charset="-122"/>
                <a:cs typeface="Fraunces Extra Bold" pitchFamily="34" charset="-120"/>
              </a:rPr>
              <a:t>Consumer Behavior Theory </a:t>
            </a:r>
            <a:endParaRPr lang="en-US" sz="3200"/>
          </a:p>
        </p:txBody>
      </p:sp>
      <p:sp>
        <p:nvSpPr>
          <p:cNvPr id="7" name="Shape 5"/>
          <p:cNvSpPr/>
          <p:nvPr/>
        </p:nvSpPr>
        <p:spPr>
          <a:xfrm>
            <a:off x="801410" y="2652474"/>
            <a:ext cx="13027581" cy="1362551"/>
          </a:xfrm>
          <a:prstGeom prst="rect">
            <a:avLst/>
          </a:prstGeom>
          <a:solidFill>
            <a:srgbClr val="000000">
              <a:alpha val="4000"/>
            </a:srgbClr>
          </a:solidFill>
          <a:ln/>
        </p:spPr>
        <p:txBody>
          <a:bodyPr/>
          <a:lstStyle/>
          <a:p>
            <a:endParaRPr lang="en-IN"/>
          </a:p>
        </p:txBody>
      </p:sp>
      <p:sp>
        <p:nvSpPr>
          <p:cNvPr id="8" name="Text 6"/>
          <p:cNvSpPr/>
          <p:nvPr/>
        </p:nvSpPr>
        <p:spPr>
          <a:xfrm>
            <a:off x="1005483" y="2782491"/>
            <a:ext cx="6101834" cy="326708"/>
          </a:xfrm>
          <a:prstGeom prst="rect">
            <a:avLst/>
          </a:prstGeom>
          <a:noFill/>
          <a:ln/>
        </p:spPr>
        <p:txBody>
          <a:bodyPr wrap="non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Brown + Comfort Food = Emotional Appeal​</a:t>
            </a:r>
            <a:endParaRPr lang="en-US" sz="1600"/>
          </a:p>
        </p:txBody>
      </p:sp>
      <p:sp>
        <p:nvSpPr>
          <p:cNvPr id="9" name="Text 7"/>
          <p:cNvSpPr/>
          <p:nvPr/>
        </p:nvSpPr>
        <p:spPr>
          <a:xfrm>
            <a:off x="1005483" y="3231594"/>
            <a:ext cx="6101834" cy="326708"/>
          </a:xfrm>
          <a:prstGeom prst="rect">
            <a:avLst/>
          </a:prstGeom>
          <a:noFill/>
          <a:ln/>
        </p:spPr>
        <p:txBody>
          <a:bodyPr wrap="non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Lower CTR but high click volume</a:t>
            </a:r>
            <a:endParaRPr lang="en-US" sz="1600"/>
          </a:p>
        </p:txBody>
      </p:sp>
      <p:sp>
        <p:nvSpPr>
          <p:cNvPr id="10" name="Text 8"/>
          <p:cNvSpPr/>
          <p:nvPr/>
        </p:nvSpPr>
        <p:spPr>
          <a:xfrm>
            <a:off x="7523083" y="2782491"/>
            <a:ext cx="6101834" cy="326708"/>
          </a:xfrm>
          <a:prstGeom prst="rect">
            <a:avLst/>
          </a:prstGeom>
          <a:noFill/>
          <a:ln/>
        </p:spPr>
        <p:txBody>
          <a:bodyPr wrap="none" lIns="0" tIns="0" rIns="0" bIns="0" rtlCol="0" anchor="t"/>
          <a:lstStyle/>
          <a:p>
            <a:pPr marL="0" indent="0" algn="l">
              <a:lnSpc>
                <a:spcPts val="2550"/>
              </a:lnSpc>
              <a:buNone/>
            </a:pPr>
            <a:r>
              <a:rPr lang="en-US" sz="1600" b="1" i="1">
                <a:solidFill>
                  <a:srgbClr val="405449"/>
                </a:solidFill>
                <a:latin typeface="Nobile" pitchFamily="34" charset="0"/>
                <a:ea typeface="Nobile" pitchFamily="34" charset="-122"/>
                <a:cs typeface="Nobile" pitchFamily="34" charset="-120"/>
              </a:rPr>
              <a:t>Maslow’s Hierarchy of Needs</a:t>
            </a:r>
            <a:r>
              <a:rPr lang="en-US" sz="1600">
                <a:solidFill>
                  <a:srgbClr val="405449"/>
                </a:solidFill>
                <a:latin typeface="Nobile" pitchFamily="34" charset="0"/>
                <a:ea typeface="Nobile" pitchFamily="34" charset="-122"/>
                <a:cs typeface="Nobile" pitchFamily="34" charset="-120"/>
              </a:rPr>
              <a:t>​</a:t>
            </a:r>
            <a:endParaRPr lang="en-US" sz="1600"/>
          </a:p>
        </p:txBody>
      </p:sp>
      <p:sp>
        <p:nvSpPr>
          <p:cNvPr id="11" name="Text 9"/>
          <p:cNvSpPr/>
          <p:nvPr/>
        </p:nvSpPr>
        <p:spPr>
          <a:xfrm>
            <a:off x="7523083" y="3231594"/>
            <a:ext cx="6101834" cy="653415"/>
          </a:xfrm>
          <a:prstGeom prst="rect">
            <a:avLst/>
          </a:prstGeom>
          <a:noFill/>
          <a:ln/>
        </p:spPr>
        <p:txBody>
          <a:bodyPr wrap="squar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Triggered psychological needs like comfort &amp; warmth — especially under academic stress (finals week).</a:t>
            </a:r>
            <a:endParaRPr lang="en-US" sz="1600"/>
          </a:p>
        </p:txBody>
      </p:sp>
      <p:sp>
        <p:nvSpPr>
          <p:cNvPr id="12" name="Shape 10"/>
          <p:cNvSpPr/>
          <p:nvPr/>
        </p:nvSpPr>
        <p:spPr>
          <a:xfrm>
            <a:off x="801410" y="4015026"/>
            <a:ext cx="13027581" cy="1689259"/>
          </a:xfrm>
          <a:prstGeom prst="rect">
            <a:avLst/>
          </a:prstGeom>
          <a:solidFill>
            <a:srgbClr val="FFFFFF">
              <a:alpha val="4000"/>
            </a:srgbClr>
          </a:solidFill>
          <a:ln/>
        </p:spPr>
        <p:txBody>
          <a:bodyPr/>
          <a:lstStyle/>
          <a:p>
            <a:endParaRPr lang="en-IN"/>
          </a:p>
        </p:txBody>
      </p:sp>
      <p:sp>
        <p:nvSpPr>
          <p:cNvPr id="13" name="Text 11"/>
          <p:cNvSpPr/>
          <p:nvPr/>
        </p:nvSpPr>
        <p:spPr>
          <a:xfrm>
            <a:off x="1005483" y="4145042"/>
            <a:ext cx="6101834" cy="326708"/>
          </a:xfrm>
          <a:prstGeom prst="rect">
            <a:avLst/>
          </a:prstGeom>
          <a:noFill/>
          <a:ln/>
        </p:spPr>
        <p:txBody>
          <a:bodyPr wrap="non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Evening &amp; Thursday = Peak Engagement</a:t>
            </a:r>
            <a:endParaRPr lang="en-US" sz="1600"/>
          </a:p>
        </p:txBody>
      </p:sp>
      <p:sp>
        <p:nvSpPr>
          <p:cNvPr id="14" name="Text 12"/>
          <p:cNvSpPr/>
          <p:nvPr/>
        </p:nvSpPr>
        <p:spPr>
          <a:xfrm>
            <a:off x="7523083" y="4145042"/>
            <a:ext cx="6101834" cy="326708"/>
          </a:xfrm>
          <a:prstGeom prst="rect">
            <a:avLst/>
          </a:prstGeom>
          <a:noFill/>
          <a:ln/>
        </p:spPr>
        <p:txBody>
          <a:bodyPr wrap="none" lIns="0" tIns="0" rIns="0" bIns="0" rtlCol="0" anchor="t"/>
          <a:lstStyle/>
          <a:p>
            <a:pPr marL="0" indent="0" algn="l">
              <a:lnSpc>
                <a:spcPts val="2550"/>
              </a:lnSpc>
              <a:buNone/>
            </a:pPr>
            <a:r>
              <a:rPr lang="en-US" sz="1600" b="1" i="1">
                <a:solidFill>
                  <a:srgbClr val="405449"/>
                </a:solidFill>
                <a:latin typeface="Nobile" pitchFamily="34" charset="0"/>
                <a:ea typeface="Nobile" pitchFamily="34" charset="-122"/>
                <a:cs typeface="Nobile" pitchFamily="34" charset="-120"/>
              </a:rPr>
              <a:t>Temporal Cues &amp; Behavioral Patterns</a:t>
            </a:r>
            <a:r>
              <a:rPr lang="en-US" sz="1600">
                <a:solidFill>
                  <a:srgbClr val="405449"/>
                </a:solidFill>
                <a:latin typeface="Nobile" pitchFamily="34" charset="0"/>
                <a:ea typeface="Nobile" pitchFamily="34" charset="-122"/>
                <a:cs typeface="Nobile" pitchFamily="34" charset="-120"/>
              </a:rPr>
              <a:t>​</a:t>
            </a:r>
            <a:endParaRPr lang="en-US" sz="1600"/>
          </a:p>
        </p:txBody>
      </p:sp>
      <p:sp>
        <p:nvSpPr>
          <p:cNvPr id="15" name="Text 13"/>
          <p:cNvSpPr/>
          <p:nvPr/>
        </p:nvSpPr>
        <p:spPr>
          <a:xfrm>
            <a:off x="7523083" y="4594146"/>
            <a:ext cx="6101834" cy="980123"/>
          </a:xfrm>
          <a:prstGeom prst="rect">
            <a:avLst/>
          </a:prstGeom>
          <a:noFill/>
          <a:ln/>
        </p:spPr>
        <p:txBody>
          <a:bodyPr wrap="squar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Taps into habitual consumption behavior and temporal segmentation. Suggests timing strategies should align with natural rhythms of student decision-making and availability.​</a:t>
            </a:r>
            <a:endParaRPr lang="en-US" sz="1600"/>
          </a:p>
        </p:txBody>
      </p:sp>
      <p:sp>
        <p:nvSpPr>
          <p:cNvPr id="16" name="Shape 14"/>
          <p:cNvSpPr/>
          <p:nvPr/>
        </p:nvSpPr>
        <p:spPr>
          <a:xfrm>
            <a:off x="801410" y="5704284"/>
            <a:ext cx="13027581" cy="1689259"/>
          </a:xfrm>
          <a:prstGeom prst="rect">
            <a:avLst/>
          </a:prstGeom>
          <a:solidFill>
            <a:srgbClr val="000000">
              <a:alpha val="4000"/>
            </a:srgbClr>
          </a:solidFill>
          <a:ln/>
        </p:spPr>
        <p:txBody>
          <a:bodyPr/>
          <a:lstStyle/>
          <a:p>
            <a:endParaRPr lang="en-IN"/>
          </a:p>
        </p:txBody>
      </p:sp>
      <p:sp>
        <p:nvSpPr>
          <p:cNvPr id="17" name="Text 15"/>
          <p:cNvSpPr/>
          <p:nvPr/>
        </p:nvSpPr>
        <p:spPr>
          <a:xfrm>
            <a:off x="1005483" y="5834301"/>
            <a:ext cx="6101834" cy="326708"/>
          </a:xfrm>
          <a:prstGeom prst="rect">
            <a:avLst/>
          </a:prstGeom>
          <a:noFill/>
          <a:ln/>
        </p:spPr>
        <p:txBody>
          <a:bodyPr wrap="non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Age 25–34 = Most Responsive Segment</a:t>
            </a:r>
            <a:endParaRPr lang="en-US" sz="1600"/>
          </a:p>
        </p:txBody>
      </p:sp>
      <p:sp>
        <p:nvSpPr>
          <p:cNvPr id="18" name="Text 16"/>
          <p:cNvSpPr/>
          <p:nvPr/>
        </p:nvSpPr>
        <p:spPr>
          <a:xfrm>
            <a:off x="7523083" y="5834301"/>
            <a:ext cx="6101834" cy="326708"/>
          </a:xfrm>
          <a:prstGeom prst="rect">
            <a:avLst/>
          </a:prstGeom>
          <a:noFill/>
          <a:ln/>
        </p:spPr>
        <p:txBody>
          <a:bodyPr wrap="none" lIns="0" tIns="0" rIns="0" bIns="0" rtlCol="0" anchor="t"/>
          <a:lstStyle/>
          <a:p>
            <a:pPr marL="0" indent="0" algn="l">
              <a:lnSpc>
                <a:spcPts val="2550"/>
              </a:lnSpc>
              <a:buNone/>
            </a:pPr>
            <a:r>
              <a:rPr lang="en-US" sz="1600" b="1" i="1">
                <a:solidFill>
                  <a:srgbClr val="405449"/>
                </a:solidFill>
                <a:latin typeface="Nobile" pitchFamily="34" charset="0"/>
                <a:ea typeface="Nobile" pitchFamily="34" charset="-122"/>
                <a:cs typeface="Nobile" pitchFamily="34" charset="-120"/>
              </a:rPr>
              <a:t>Psychographic Segmentation</a:t>
            </a:r>
            <a:r>
              <a:rPr lang="en-US" sz="1600">
                <a:solidFill>
                  <a:srgbClr val="405449"/>
                </a:solidFill>
                <a:latin typeface="Nobile" pitchFamily="34" charset="0"/>
                <a:ea typeface="Nobile" pitchFamily="34" charset="-122"/>
                <a:cs typeface="Nobile" pitchFamily="34" charset="-120"/>
              </a:rPr>
              <a:t>​</a:t>
            </a:r>
            <a:endParaRPr lang="en-US" sz="1600"/>
          </a:p>
        </p:txBody>
      </p:sp>
      <p:sp>
        <p:nvSpPr>
          <p:cNvPr id="19" name="Text 17"/>
          <p:cNvSpPr/>
          <p:nvPr/>
        </p:nvSpPr>
        <p:spPr>
          <a:xfrm>
            <a:off x="7523083" y="6283404"/>
            <a:ext cx="6101834" cy="980123"/>
          </a:xfrm>
          <a:prstGeom prst="rect">
            <a:avLst/>
          </a:prstGeom>
          <a:noFill/>
          <a:ln/>
        </p:spPr>
        <p:txBody>
          <a:bodyPr wrap="square" lIns="0" tIns="0" rIns="0" bIns="0" rtlCol="0" anchor="t"/>
          <a:lstStyle/>
          <a:p>
            <a:pPr marL="0" indent="0" algn="l">
              <a:lnSpc>
                <a:spcPts val="2550"/>
              </a:lnSpc>
              <a:buNone/>
            </a:pPr>
            <a:r>
              <a:rPr lang="en-US" sz="1600">
                <a:solidFill>
                  <a:srgbClr val="405449"/>
                </a:solidFill>
                <a:latin typeface="Nobile" pitchFamily="34" charset="0"/>
                <a:ea typeface="Nobile" pitchFamily="34" charset="-122"/>
                <a:cs typeface="Nobile" pitchFamily="34" charset="-120"/>
              </a:rPr>
              <a:t>Likely more health-conscious, brand-aware, and autonomous in food choices. Strategy: targeting consumers based on values, lifestyle, and self-image.</a:t>
            </a:r>
            <a:endParaRPr lang="en-US" sz="1600"/>
          </a:p>
        </p:txBody>
      </p:sp>
      <p:sp>
        <p:nvSpPr>
          <p:cNvPr id="20" name="Rectangle 19">
            <a:extLst>
              <a:ext uri="{FF2B5EF4-FFF2-40B4-BE49-F238E27FC236}">
                <a16:creationId xmlns:a16="http://schemas.microsoft.com/office/drawing/2014/main" id="{C5369A46-72A9-931E-BD7E-46C3F7C97CA1}"/>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
            <a:extLst>
              <a:ext uri="{FF2B5EF4-FFF2-40B4-BE49-F238E27FC236}">
                <a16:creationId xmlns:a16="http://schemas.microsoft.com/office/drawing/2014/main" id="{C18BA459-5496-5296-8273-1126AF1BA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53474" y="7363774"/>
            <a:ext cx="1876926" cy="8658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503" y="621863"/>
            <a:ext cx="7564993" cy="1339453"/>
          </a:xfrm>
          <a:prstGeom prst="rect">
            <a:avLst/>
          </a:prstGeom>
          <a:noFill/>
          <a:ln/>
        </p:spPr>
        <p:txBody>
          <a:bodyPr wrap="square" lIns="0" tIns="0" rIns="0" bIns="0" rtlCol="0" anchor="t"/>
          <a:lstStyle/>
          <a:p>
            <a:pPr marL="0" indent="0" algn="l">
              <a:lnSpc>
                <a:spcPts val="5250"/>
              </a:lnSpc>
              <a:buNone/>
            </a:pPr>
            <a:r>
              <a:rPr lang="en-US" sz="4200" b="1">
                <a:solidFill>
                  <a:srgbClr val="3B4540"/>
                </a:solidFill>
                <a:latin typeface="Fraunces Extra Bold" pitchFamily="34" charset="0"/>
                <a:ea typeface="Fraunces Extra Bold" pitchFamily="34" charset="-122"/>
                <a:cs typeface="Fraunces Extra Bold" pitchFamily="34" charset="-120"/>
              </a:rPr>
              <a:t>Recommendations for Future Panera Campaigns</a:t>
            </a:r>
            <a:endParaRPr lang="en-US" sz="4200"/>
          </a:p>
        </p:txBody>
      </p:sp>
      <p:sp>
        <p:nvSpPr>
          <p:cNvPr id="4" name="Text 1"/>
          <p:cNvSpPr/>
          <p:nvPr/>
        </p:nvSpPr>
        <p:spPr>
          <a:xfrm>
            <a:off x="789503" y="2282666"/>
            <a:ext cx="7564993" cy="342900"/>
          </a:xfrm>
          <a:prstGeom prst="rect">
            <a:avLst/>
          </a:prstGeom>
          <a:noFill/>
          <a:ln/>
        </p:spPr>
        <p:txBody>
          <a:bodyPr wrap="none" lIns="0" tIns="0" rIns="0" bIns="0" rtlCol="0" anchor="t"/>
          <a:lstStyle/>
          <a:p>
            <a:pPr marL="0" indent="0" algn="l">
              <a:lnSpc>
                <a:spcPts val="2650"/>
              </a:lnSpc>
              <a:buNone/>
            </a:pPr>
            <a:r>
              <a:rPr lang="en-US" sz="1650">
                <a:solidFill>
                  <a:srgbClr val="405449"/>
                </a:solidFill>
                <a:latin typeface="Nobile" pitchFamily="34" charset="0"/>
                <a:ea typeface="Nobile" pitchFamily="34" charset="-122"/>
                <a:cs typeface="Nobile" pitchFamily="34" charset="-120"/>
              </a:rPr>
              <a:t>Use Panera's brand colors: rich green and warm brown for visuals.</a:t>
            </a:r>
            <a:endParaRPr lang="en-US" sz="1650"/>
          </a:p>
        </p:txBody>
      </p:sp>
      <p:sp>
        <p:nvSpPr>
          <p:cNvPr id="5" name="Text 2"/>
          <p:cNvSpPr/>
          <p:nvPr/>
        </p:nvSpPr>
        <p:spPr>
          <a:xfrm>
            <a:off x="789503" y="2946916"/>
            <a:ext cx="5647492" cy="401836"/>
          </a:xfrm>
          <a:prstGeom prst="rect">
            <a:avLst/>
          </a:prstGeom>
          <a:noFill/>
          <a:ln/>
        </p:spPr>
        <p:txBody>
          <a:bodyPr wrap="none" lIns="0" tIns="0" rIns="0" bIns="0" rtlCol="0" anchor="t"/>
          <a:lstStyle/>
          <a:p>
            <a:pPr marL="0" indent="0" algn="l">
              <a:lnSpc>
                <a:spcPts val="3150"/>
              </a:lnSpc>
              <a:buNone/>
            </a:pPr>
            <a:r>
              <a:rPr lang="en-US" sz="2500" b="1">
                <a:solidFill>
                  <a:srgbClr val="3B4540"/>
                </a:solidFill>
                <a:latin typeface="Fraunces Extra Bold" pitchFamily="34" charset="0"/>
                <a:ea typeface="Fraunces Extra Bold" pitchFamily="34" charset="-122"/>
                <a:cs typeface="Fraunces Extra Bold" pitchFamily="34" charset="-120"/>
              </a:rPr>
              <a:t>Leverage High-Performing Visuals</a:t>
            </a:r>
            <a:endParaRPr lang="en-US" sz="2500"/>
          </a:p>
        </p:txBody>
      </p:sp>
      <p:sp>
        <p:nvSpPr>
          <p:cNvPr id="6" name="Text 3"/>
          <p:cNvSpPr/>
          <p:nvPr/>
        </p:nvSpPr>
        <p:spPr>
          <a:xfrm>
            <a:off x="789503" y="3670102"/>
            <a:ext cx="7564993" cy="685800"/>
          </a:xfrm>
          <a:prstGeom prst="rect">
            <a:avLst/>
          </a:prstGeom>
          <a:noFill/>
          <a:ln/>
        </p:spPr>
        <p:txBody>
          <a:bodyPr wrap="square" lIns="0" tIns="0" rIns="0" bIns="0" rtlCol="0" anchor="t"/>
          <a:lstStyle/>
          <a:p>
            <a:pPr marL="342900" indent="-342900" algn="l">
              <a:lnSpc>
                <a:spcPts val="2650"/>
              </a:lnSpc>
              <a:buSzPct val="100000"/>
              <a:buChar char="•"/>
            </a:pPr>
            <a:r>
              <a:rPr lang="en-US" sz="1650" b="1">
                <a:solidFill>
                  <a:srgbClr val="405449"/>
                </a:solidFill>
                <a:latin typeface="Nobile" pitchFamily="34" charset="0"/>
                <a:ea typeface="Nobile" pitchFamily="34" charset="-122"/>
                <a:cs typeface="Nobile" pitchFamily="34" charset="-120"/>
              </a:rPr>
              <a:t>Continue using green background + fresh veggies</a:t>
            </a:r>
            <a:r>
              <a:rPr lang="en-US" sz="1650">
                <a:solidFill>
                  <a:srgbClr val="405449"/>
                </a:solidFill>
                <a:latin typeface="Nobile" pitchFamily="34" charset="0"/>
                <a:ea typeface="Nobile" pitchFamily="34" charset="-122"/>
                <a:cs typeface="Nobile" pitchFamily="34" charset="-120"/>
              </a:rPr>
              <a:t> for high engagement (5.37% CTR).</a:t>
            </a:r>
            <a:endParaRPr lang="en-US" sz="1650"/>
          </a:p>
        </p:txBody>
      </p:sp>
      <p:sp>
        <p:nvSpPr>
          <p:cNvPr id="7" name="Text 4"/>
          <p:cNvSpPr/>
          <p:nvPr/>
        </p:nvSpPr>
        <p:spPr>
          <a:xfrm>
            <a:off x="789503" y="4430792"/>
            <a:ext cx="7564993" cy="685800"/>
          </a:xfrm>
          <a:prstGeom prst="rect">
            <a:avLst/>
          </a:prstGeom>
          <a:noFill/>
          <a:ln/>
        </p:spPr>
        <p:txBody>
          <a:bodyPr wrap="square" lIns="0" tIns="0" rIns="0" bIns="0" rtlCol="0" anchor="t"/>
          <a:lstStyle/>
          <a:p>
            <a:pPr marL="342900" indent="-342900" algn="l">
              <a:lnSpc>
                <a:spcPts val="2650"/>
              </a:lnSpc>
              <a:buSzPct val="100000"/>
              <a:buChar char="•"/>
            </a:pPr>
            <a:r>
              <a:rPr lang="en-US" sz="1650">
                <a:solidFill>
                  <a:srgbClr val="405449"/>
                </a:solidFill>
                <a:latin typeface="Nobile" pitchFamily="34" charset="0"/>
                <a:ea typeface="Nobile" pitchFamily="34" charset="-122"/>
                <a:cs typeface="Nobile" pitchFamily="34" charset="-120"/>
              </a:rPr>
              <a:t>Emphasize </a:t>
            </a:r>
            <a:r>
              <a:rPr lang="en-US" sz="1650" b="1">
                <a:solidFill>
                  <a:srgbClr val="405449"/>
                </a:solidFill>
                <a:latin typeface="Nobile" pitchFamily="34" charset="0"/>
                <a:ea typeface="Nobile" pitchFamily="34" charset="-122"/>
                <a:cs typeface="Nobile" pitchFamily="34" charset="-120"/>
              </a:rPr>
              <a:t>freshness and health</a:t>
            </a:r>
            <a:r>
              <a:rPr lang="en-US" sz="1650">
                <a:solidFill>
                  <a:srgbClr val="405449"/>
                </a:solidFill>
                <a:latin typeface="Nobile" pitchFamily="34" charset="0"/>
                <a:ea typeface="Nobile" pitchFamily="34" charset="-122"/>
                <a:cs typeface="Nobile" pitchFamily="34" charset="-120"/>
              </a:rPr>
              <a:t> in future messaging for health-conscious students.</a:t>
            </a:r>
            <a:endParaRPr lang="en-US" sz="1650"/>
          </a:p>
        </p:txBody>
      </p:sp>
      <p:sp>
        <p:nvSpPr>
          <p:cNvPr id="8" name="Text 5"/>
          <p:cNvSpPr/>
          <p:nvPr/>
        </p:nvSpPr>
        <p:spPr>
          <a:xfrm>
            <a:off x="789503" y="5437942"/>
            <a:ext cx="4644985" cy="401836"/>
          </a:xfrm>
          <a:prstGeom prst="rect">
            <a:avLst/>
          </a:prstGeom>
          <a:noFill/>
          <a:ln/>
        </p:spPr>
        <p:txBody>
          <a:bodyPr wrap="none" lIns="0" tIns="0" rIns="0" bIns="0" rtlCol="0" anchor="t"/>
          <a:lstStyle/>
          <a:p>
            <a:pPr marL="0" indent="0" algn="l">
              <a:lnSpc>
                <a:spcPts val="3150"/>
              </a:lnSpc>
              <a:buNone/>
            </a:pPr>
            <a:r>
              <a:rPr lang="en-US" sz="2500" b="1">
                <a:solidFill>
                  <a:srgbClr val="3B4540"/>
                </a:solidFill>
                <a:latin typeface="Fraunces Extra Bold" pitchFamily="34" charset="0"/>
                <a:ea typeface="Fraunces Extra Bold" pitchFamily="34" charset="-122"/>
                <a:cs typeface="Fraunces Extra Bold" pitchFamily="34" charset="-120"/>
              </a:rPr>
              <a:t>Incorporate Comfort Appeal</a:t>
            </a:r>
            <a:endParaRPr lang="en-US" sz="2500"/>
          </a:p>
        </p:txBody>
      </p:sp>
      <p:sp>
        <p:nvSpPr>
          <p:cNvPr id="9" name="Text 6"/>
          <p:cNvSpPr/>
          <p:nvPr/>
        </p:nvSpPr>
        <p:spPr>
          <a:xfrm>
            <a:off x="789503" y="6161127"/>
            <a:ext cx="7564993" cy="685800"/>
          </a:xfrm>
          <a:prstGeom prst="rect">
            <a:avLst/>
          </a:prstGeom>
          <a:noFill/>
          <a:ln/>
        </p:spPr>
        <p:txBody>
          <a:bodyPr wrap="square" lIns="0" tIns="0" rIns="0" bIns="0" rtlCol="0" anchor="t"/>
          <a:lstStyle/>
          <a:p>
            <a:pPr marL="342900" indent="-342900" algn="l">
              <a:lnSpc>
                <a:spcPts val="2650"/>
              </a:lnSpc>
              <a:buSzPct val="100000"/>
              <a:buChar char="•"/>
            </a:pPr>
            <a:r>
              <a:rPr lang="en-US" sz="1650">
                <a:solidFill>
                  <a:srgbClr val="405449"/>
                </a:solidFill>
                <a:latin typeface="Nobile" pitchFamily="34" charset="0"/>
                <a:ea typeface="Nobile" pitchFamily="34" charset="-122"/>
                <a:cs typeface="Nobile" pitchFamily="34" charset="-120"/>
              </a:rPr>
              <a:t>Use </a:t>
            </a:r>
            <a:r>
              <a:rPr lang="en-US" sz="1650" b="1">
                <a:solidFill>
                  <a:srgbClr val="405449"/>
                </a:solidFill>
                <a:latin typeface="Nobile" pitchFamily="34" charset="0"/>
                <a:ea typeface="Nobile" pitchFamily="34" charset="-122"/>
                <a:cs typeface="Nobile" pitchFamily="34" charset="-120"/>
              </a:rPr>
              <a:t>brown background + comfort food</a:t>
            </a:r>
            <a:r>
              <a:rPr lang="en-US" sz="1650">
                <a:solidFill>
                  <a:srgbClr val="405449"/>
                </a:solidFill>
                <a:latin typeface="Nobile" pitchFamily="34" charset="0"/>
                <a:ea typeface="Nobile" pitchFamily="34" charset="-122"/>
                <a:cs typeface="Nobile" pitchFamily="34" charset="-120"/>
              </a:rPr>
              <a:t> in colder seasons or finals week for emotional connection.</a:t>
            </a:r>
            <a:endParaRPr lang="en-US" sz="1650"/>
          </a:p>
        </p:txBody>
      </p:sp>
      <p:sp>
        <p:nvSpPr>
          <p:cNvPr id="10" name="Text 7"/>
          <p:cNvSpPr/>
          <p:nvPr/>
        </p:nvSpPr>
        <p:spPr>
          <a:xfrm>
            <a:off x="789503" y="6921818"/>
            <a:ext cx="7564993" cy="685800"/>
          </a:xfrm>
          <a:prstGeom prst="rect">
            <a:avLst/>
          </a:prstGeom>
          <a:noFill/>
          <a:ln/>
        </p:spPr>
        <p:txBody>
          <a:bodyPr wrap="square" lIns="0" tIns="0" rIns="0" bIns="0" rtlCol="0" anchor="t"/>
          <a:lstStyle/>
          <a:p>
            <a:pPr marL="342900" indent="-342900" algn="l">
              <a:lnSpc>
                <a:spcPts val="2650"/>
              </a:lnSpc>
              <a:buSzPct val="100000"/>
              <a:buChar char="•"/>
            </a:pPr>
            <a:r>
              <a:rPr lang="en-US" sz="1650">
                <a:solidFill>
                  <a:srgbClr val="405449"/>
                </a:solidFill>
                <a:latin typeface="Nobile" pitchFamily="34" charset="0"/>
                <a:ea typeface="Nobile" pitchFamily="34" charset="-122"/>
                <a:cs typeface="Nobile" pitchFamily="34" charset="-120"/>
              </a:rPr>
              <a:t>These ads had strong performance (4.79% CTR), especially with grilled cheese and soup visuals.</a:t>
            </a:r>
            <a:endParaRPr lang="en-US" sz="16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26456"/>
          </a:xfrm>
          <a:prstGeom prst="rect">
            <a:avLst/>
          </a:prstGeom>
        </p:spPr>
      </p:pic>
      <p:sp>
        <p:nvSpPr>
          <p:cNvPr id="3" name="Text 0"/>
          <p:cNvSpPr/>
          <p:nvPr/>
        </p:nvSpPr>
        <p:spPr>
          <a:xfrm>
            <a:off x="3066098" y="3016806"/>
            <a:ext cx="8498205" cy="531614"/>
          </a:xfrm>
          <a:prstGeom prst="rect">
            <a:avLst/>
          </a:prstGeom>
          <a:noFill/>
          <a:ln/>
        </p:spPr>
        <p:txBody>
          <a:bodyPr wrap="none" lIns="0" tIns="0" rIns="0" bIns="0" rtlCol="0" anchor="t"/>
          <a:lstStyle/>
          <a:p>
            <a:pPr marL="0" indent="0" algn="ctr">
              <a:lnSpc>
                <a:spcPts val="4150"/>
              </a:lnSpc>
              <a:buNone/>
            </a:pPr>
            <a:r>
              <a:rPr lang="en-US" sz="3300" b="1">
                <a:solidFill>
                  <a:srgbClr val="3B4540"/>
                </a:solidFill>
                <a:latin typeface="Fraunces Extra Bold" pitchFamily="34" charset="0"/>
                <a:ea typeface="Fraunces Extra Bold" pitchFamily="34" charset="-122"/>
                <a:cs typeface="Fraunces Extra Bold" pitchFamily="34" charset="-120"/>
              </a:rPr>
              <a:t>Optimizing Timing and Comfort Appeal</a:t>
            </a:r>
            <a:endParaRPr lang="en-US" sz="3300"/>
          </a:p>
        </p:txBody>
      </p:sp>
      <p:sp>
        <p:nvSpPr>
          <p:cNvPr id="4" name="Shape 1"/>
          <p:cNvSpPr/>
          <p:nvPr/>
        </p:nvSpPr>
        <p:spPr>
          <a:xfrm>
            <a:off x="793790" y="3994904"/>
            <a:ext cx="382667" cy="382667"/>
          </a:xfrm>
          <a:prstGeom prst="roundRect">
            <a:avLst>
              <a:gd name="adj" fmla="val 40011"/>
            </a:avLst>
          </a:prstGeom>
          <a:solidFill>
            <a:srgbClr val="E8F3E8"/>
          </a:solidFill>
          <a:ln/>
        </p:spPr>
        <p:txBody>
          <a:bodyPr/>
          <a:lstStyle/>
          <a:p>
            <a:endParaRPr lang="en-IN"/>
          </a:p>
        </p:txBody>
      </p:sp>
      <p:sp>
        <p:nvSpPr>
          <p:cNvPr id="5" name="Text 2"/>
          <p:cNvSpPr/>
          <p:nvPr/>
        </p:nvSpPr>
        <p:spPr>
          <a:xfrm>
            <a:off x="1346478" y="4053364"/>
            <a:ext cx="2126456" cy="265747"/>
          </a:xfrm>
          <a:prstGeom prst="rect">
            <a:avLst/>
          </a:prstGeom>
          <a:noFill/>
          <a:ln/>
        </p:spPr>
        <p:txBody>
          <a:bodyPr wrap="none" lIns="0" tIns="0" rIns="0" bIns="0" rtlCol="0" anchor="t"/>
          <a:lstStyle/>
          <a:p>
            <a:pPr marL="0" indent="0" algn="l">
              <a:lnSpc>
                <a:spcPts val="2050"/>
              </a:lnSpc>
              <a:buNone/>
            </a:pPr>
            <a:r>
              <a:rPr lang="en-US" sz="1650" b="1">
                <a:solidFill>
                  <a:srgbClr val="405449"/>
                </a:solidFill>
                <a:latin typeface="Fraunces Extra Bold" pitchFamily="34" charset="0"/>
                <a:ea typeface="Fraunces Extra Bold" pitchFamily="34" charset="-122"/>
                <a:cs typeface="Fraunces Extra Bold" pitchFamily="34" charset="-120"/>
              </a:rPr>
              <a:t>Optimize Timing</a:t>
            </a:r>
            <a:endParaRPr lang="en-US" sz="1650"/>
          </a:p>
        </p:txBody>
      </p:sp>
      <p:sp>
        <p:nvSpPr>
          <p:cNvPr id="6" name="Text 3"/>
          <p:cNvSpPr/>
          <p:nvPr/>
        </p:nvSpPr>
        <p:spPr>
          <a:xfrm>
            <a:off x="1346478" y="4489133"/>
            <a:ext cx="5761196" cy="272177"/>
          </a:xfrm>
          <a:prstGeom prst="rect">
            <a:avLst/>
          </a:prstGeom>
          <a:noFill/>
          <a:ln/>
        </p:spPr>
        <p:txBody>
          <a:bodyPr wrap="non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Extend campaign timeline to benefit from the </a:t>
            </a:r>
            <a:r>
              <a:rPr lang="en-US" sz="1300" i="1">
                <a:solidFill>
                  <a:srgbClr val="405449"/>
                </a:solidFill>
                <a:latin typeface="Nobile" pitchFamily="34" charset="0"/>
                <a:ea typeface="Nobile" pitchFamily="34" charset="-122"/>
                <a:cs typeface="Nobile" pitchFamily="34" charset="-120"/>
              </a:rPr>
              <a:t>mere exposure effect</a:t>
            </a:r>
            <a:r>
              <a:rPr lang="en-US" sz="1300">
                <a:solidFill>
                  <a:srgbClr val="405449"/>
                </a:solidFill>
                <a:latin typeface="Nobile" pitchFamily="34" charset="0"/>
                <a:ea typeface="Nobile" pitchFamily="34" charset="-122"/>
                <a:cs typeface="Nobile" pitchFamily="34" charset="-120"/>
              </a:rPr>
              <a:t>.</a:t>
            </a:r>
            <a:endParaRPr lang="en-US" sz="1300"/>
          </a:p>
        </p:txBody>
      </p:sp>
      <p:sp>
        <p:nvSpPr>
          <p:cNvPr id="7" name="Text 4"/>
          <p:cNvSpPr/>
          <p:nvPr/>
        </p:nvSpPr>
        <p:spPr>
          <a:xfrm>
            <a:off x="1346478" y="4914305"/>
            <a:ext cx="5761196" cy="544354"/>
          </a:xfrm>
          <a:prstGeom prst="rect">
            <a:avLst/>
          </a:prstGeom>
          <a:noFill/>
          <a:ln/>
        </p:spPr>
        <p:txBody>
          <a:bodyPr wrap="squar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Focus on </a:t>
            </a:r>
            <a:r>
              <a:rPr lang="en-US" sz="1300" b="1">
                <a:solidFill>
                  <a:srgbClr val="405449"/>
                </a:solidFill>
                <a:latin typeface="Nobile" pitchFamily="34" charset="0"/>
                <a:ea typeface="Nobile" pitchFamily="34" charset="-122"/>
                <a:cs typeface="Nobile" pitchFamily="34" charset="-120"/>
              </a:rPr>
              <a:t>evenings on weekdays</a:t>
            </a:r>
            <a:r>
              <a:rPr lang="en-US" sz="1300">
                <a:solidFill>
                  <a:srgbClr val="405449"/>
                </a:solidFill>
                <a:latin typeface="Nobile" pitchFamily="34" charset="0"/>
                <a:ea typeface="Nobile" pitchFamily="34" charset="-122"/>
                <a:cs typeface="Nobile" pitchFamily="34" charset="-120"/>
              </a:rPr>
              <a:t>, especially </a:t>
            </a:r>
            <a:r>
              <a:rPr lang="en-US" sz="1300" b="1">
                <a:solidFill>
                  <a:srgbClr val="405449"/>
                </a:solidFill>
                <a:latin typeface="Nobile" pitchFamily="34" charset="0"/>
                <a:ea typeface="Nobile" pitchFamily="34" charset="-122"/>
                <a:cs typeface="Nobile" pitchFamily="34" charset="-120"/>
              </a:rPr>
              <a:t>Thursdays</a:t>
            </a:r>
            <a:r>
              <a:rPr lang="en-US" sz="1300">
                <a:solidFill>
                  <a:srgbClr val="405449"/>
                </a:solidFill>
                <a:latin typeface="Nobile" pitchFamily="34" charset="0"/>
                <a:ea typeface="Nobile" pitchFamily="34" charset="-122"/>
                <a:cs typeface="Nobile" pitchFamily="34" charset="-120"/>
              </a:rPr>
              <a:t>, based on peak impressions.</a:t>
            </a:r>
            <a:endParaRPr lang="en-US" sz="1300"/>
          </a:p>
        </p:txBody>
      </p:sp>
      <p:sp>
        <p:nvSpPr>
          <p:cNvPr id="8" name="Text 5"/>
          <p:cNvSpPr/>
          <p:nvPr/>
        </p:nvSpPr>
        <p:spPr>
          <a:xfrm>
            <a:off x="1346478" y="5611654"/>
            <a:ext cx="5761196" cy="272177"/>
          </a:xfrm>
          <a:prstGeom prst="rect">
            <a:avLst/>
          </a:prstGeom>
          <a:noFill/>
          <a:ln/>
        </p:spPr>
        <p:txBody>
          <a:bodyPr wrap="non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Increase ad visibility at peak lunch times (11 AM - 1 PM).</a:t>
            </a:r>
            <a:endParaRPr lang="en-US" sz="1300"/>
          </a:p>
        </p:txBody>
      </p:sp>
      <p:sp>
        <p:nvSpPr>
          <p:cNvPr id="9" name="Shape 6"/>
          <p:cNvSpPr/>
          <p:nvPr/>
        </p:nvSpPr>
        <p:spPr>
          <a:xfrm>
            <a:off x="7530346" y="3994904"/>
            <a:ext cx="382667" cy="382667"/>
          </a:xfrm>
          <a:prstGeom prst="roundRect">
            <a:avLst>
              <a:gd name="adj" fmla="val 40011"/>
            </a:avLst>
          </a:prstGeom>
          <a:solidFill>
            <a:srgbClr val="E8F3E8"/>
          </a:solidFill>
          <a:ln/>
        </p:spPr>
        <p:txBody>
          <a:bodyPr/>
          <a:lstStyle/>
          <a:p>
            <a:endParaRPr lang="en-IN"/>
          </a:p>
        </p:txBody>
      </p:sp>
      <p:sp>
        <p:nvSpPr>
          <p:cNvPr id="10" name="Text 7"/>
          <p:cNvSpPr/>
          <p:nvPr/>
        </p:nvSpPr>
        <p:spPr>
          <a:xfrm>
            <a:off x="8083034" y="4053364"/>
            <a:ext cx="3527108" cy="265747"/>
          </a:xfrm>
          <a:prstGeom prst="rect">
            <a:avLst/>
          </a:prstGeom>
          <a:noFill/>
          <a:ln/>
        </p:spPr>
        <p:txBody>
          <a:bodyPr wrap="none" lIns="0" tIns="0" rIns="0" bIns="0" rtlCol="0" anchor="t"/>
          <a:lstStyle/>
          <a:p>
            <a:pPr marL="0" indent="0" algn="l">
              <a:lnSpc>
                <a:spcPts val="2050"/>
              </a:lnSpc>
              <a:buNone/>
            </a:pPr>
            <a:r>
              <a:rPr lang="en-US" sz="1650" b="1">
                <a:solidFill>
                  <a:srgbClr val="405449"/>
                </a:solidFill>
                <a:latin typeface="Fraunces Extra Bold" pitchFamily="34" charset="0"/>
                <a:ea typeface="Fraunces Extra Bold" pitchFamily="34" charset="-122"/>
                <a:cs typeface="Fraunces Extra Bold" pitchFamily="34" charset="-120"/>
              </a:rPr>
              <a:t>Improve Experience Consistency</a:t>
            </a:r>
            <a:endParaRPr lang="en-US" sz="1650"/>
          </a:p>
        </p:txBody>
      </p:sp>
      <p:sp>
        <p:nvSpPr>
          <p:cNvPr id="11" name="Text 8"/>
          <p:cNvSpPr/>
          <p:nvPr/>
        </p:nvSpPr>
        <p:spPr>
          <a:xfrm>
            <a:off x="8083034" y="4489133"/>
            <a:ext cx="5761196" cy="544354"/>
          </a:xfrm>
          <a:prstGeom prst="rect">
            <a:avLst/>
          </a:prstGeom>
          <a:noFill/>
          <a:ln/>
        </p:spPr>
        <p:txBody>
          <a:bodyPr wrap="squar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Align visual promises (fresh, vibrant food) with </a:t>
            </a:r>
            <a:r>
              <a:rPr lang="en-US" sz="1300" b="1">
                <a:solidFill>
                  <a:srgbClr val="405449"/>
                </a:solidFill>
                <a:latin typeface="Nobile" pitchFamily="34" charset="0"/>
                <a:ea typeface="Nobile" pitchFamily="34" charset="-122"/>
                <a:cs typeface="Nobile" pitchFamily="34" charset="-120"/>
              </a:rPr>
              <a:t>real in-store experience</a:t>
            </a:r>
            <a:r>
              <a:rPr lang="en-US" sz="1300">
                <a:solidFill>
                  <a:srgbClr val="405449"/>
                </a:solidFill>
                <a:latin typeface="Nobile" pitchFamily="34" charset="0"/>
                <a:ea typeface="Nobile" pitchFamily="34" charset="-122"/>
                <a:cs typeface="Nobile" pitchFamily="34" charset="-120"/>
              </a:rPr>
              <a:t> to avoid negative disconfirmation.</a:t>
            </a:r>
            <a:endParaRPr lang="en-US" sz="1300"/>
          </a:p>
        </p:txBody>
      </p:sp>
      <p:sp>
        <p:nvSpPr>
          <p:cNvPr id="12" name="Text 9"/>
          <p:cNvSpPr/>
          <p:nvPr/>
        </p:nvSpPr>
        <p:spPr>
          <a:xfrm>
            <a:off x="8083034" y="5186482"/>
            <a:ext cx="5761196" cy="272177"/>
          </a:xfrm>
          <a:prstGeom prst="rect">
            <a:avLst/>
          </a:prstGeom>
          <a:noFill/>
          <a:ln/>
        </p:spPr>
        <p:txBody>
          <a:bodyPr wrap="non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Audit actual food presentation, portion sizes, and freshness regularly.</a:t>
            </a:r>
            <a:endParaRPr lang="en-US" sz="1300"/>
          </a:p>
        </p:txBody>
      </p:sp>
      <p:sp>
        <p:nvSpPr>
          <p:cNvPr id="13" name="Shape 10"/>
          <p:cNvSpPr/>
          <p:nvPr/>
        </p:nvSpPr>
        <p:spPr>
          <a:xfrm>
            <a:off x="793790" y="6266497"/>
            <a:ext cx="382667" cy="382667"/>
          </a:xfrm>
          <a:prstGeom prst="roundRect">
            <a:avLst>
              <a:gd name="adj" fmla="val 40011"/>
            </a:avLst>
          </a:prstGeom>
          <a:solidFill>
            <a:srgbClr val="E8F3E8"/>
          </a:solidFill>
          <a:ln/>
        </p:spPr>
        <p:txBody>
          <a:bodyPr/>
          <a:lstStyle/>
          <a:p>
            <a:endParaRPr lang="en-IN"/>
          </a:p>
        </p:txBody>
      </p:sp>
      <p:sp>
        <p:nvSpPr>
          <p:cNvPr id="14" name="Text 11"/>
          <p:cNvSpPr/>
          <p:nvPr/>
        </p:nvSpPr>
        <p:spPr>
          <a:xfrm>
            <a:off x="1346478" y="6324957"/>
            <a:ext cx="3333631" cy="265747"/>
          </a:xfrm>
          <a:prstGeom prst="rect">
            <a:avLst/>
          </a:prstGeom>
          <a:noFill/>
          <a:ln/>
        </p:spPr>
        <p:txBody>
          <a:bodyPr wrap="none" lIns="0" tIns="0" rIns="0" bIns="0" rtlCol="0" anchor="t"/>
          <a:lstStyle/>
          <a:p>
            <a:pPr marL="0" indent="0" algn="l">
              <a:lnSpc>
                <a:spcPts val="2050"/>
              </a:lnSpc>
              <a:buNone/>
            </a:pPr>
            <a:r>
              <a:rPr lang="en-US" sz="1650" b="1">
                <a:solidFill>
                  <a:srgbClr val="405449"/>
                </a:solidFill>
                <a:latin typeface="Fraunces Extra Bold" pitchFamily="34" charset="0"/>
                <a:ea typeface="Fraunces Extra Bold" pitchFamily="34" charset="-122"/>
                <a:cs typeface="Fraunces Extra Bold" pitchFamily="34" charset="-120"/>
              </a:rPr>
              <a:t>Refine Demographic Targeting</a:t>
            </a:r>
            <a:endParaRPr lang="en-US" sz="1650"/>
          </a:p>
        </p:txBody>
      </p:sp>
      <p:sp>
        <p:nvSpPr>
          <p:cNvPr id="15" name="Text 12"/>
          <p:cNvSpPr/>
          <p:nvPr/>
        </p:nvSpPr>
        <p:spPr>
          <a:xfrm>
            <a:off x="1346478" y="6692741"/>
            <a:ext cx="12490133" cy="272177"/>
          </a:xfrm>
          <a:prstGeom prst="rect">
            <a:avLst/>
          </a:prstGeom>
          <a:noFill/>
          <a:ln/>
        </p:spPr>
        <p:txBody>
          <a:bodyPr wrap="non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Double down on </a:t>
            </a:r>
            <a:r>
              <a:rPr lang="en-US" sz="1300" b="1">
                <a:solidFill>
                  <a:srgbClr val="405449"/>
                </a:solidFill>
                <a:latin typeface="Nobile" pitchFamily="34" charset="0"/>
                <a:ea typeface="Nobile" pitchFamily="34" charset="-122"/>
                <a:cs typeface="Nobile" pitchFamily="34" charset="-120"/>
              </a:rPr>
              <a:t>ages 25–34</a:t>
            </a:r>
            <a:r>
              <a:rPr lang="en-US" sz="1300">
                <a:solidFill>
                  <a:srgbClr val="405449"/>
                </a:solidFill>
                <a:latin typeface="Nobile" pitchFamily="34" charset="0"/>
                <a:ea typeface="Nobile" pitchFamily="34" charset="-122"/>
                <a:cs typeface="Nobile" pitchFamily="34" charset="-120"/>
              </a:rPr>
              <a:t>, the most engaged group.</a:t>
            </a:r>
            <a:endParaRPr lang="en-US" sz="1300"/>
          </a:p>
        </p:txBody>
      </p:sp>
      <p:sp>
        <p:nvSpPr>
          <p:cNvPr id="16" name="Text 13"/>
          <p:cNvSpPr/>
          <p:nvPr/>
        </p:nvSpPr>
        <p:spPr>
          <a:xfrm>
            <a:off x="1346478" y="7066955"/>
            <a:ext cx="12490133" cy="272177"/>
          </a:xfrm>
          <a:prstGeom prst="rect">
            <a:avLst/>
          </a:prstGeom>
          <a:noFill/>
          <a:ln/>
        </p:spPr>
        <p:txBody>
          <a:bodyPr wrap="none" lIns="0" tIns="0" rIns="0" bIns="0" rtlCol="0" anchor="t"/>
          <a:lstStyle/>
          <a:p>
            <a:pPr marL="0" indent="0" algn="l">
              <a:lnSpc>
                <a:spcPts val="2100"/>
              </a:lnSpc>
              <a:buNone/>
            </a:pPr>
            <a:r>
              <a:rPr lang="en-US" sz="1300">
                <a:solidFill>
                  <a:srgbClr val="405449"/>
                </a:solidFill>
                <a:latin typeface="Nobile" pitchFamily="34" charset="0"/>
                <a:ea typeface="Nobile" pitchFamily="34" charset="-122"/>
                <a:cs typeface="Nobile" pitchFamily="34" charset="-120"/>
              </a:rPr>
              <a:t>Explore creative formats/platforms (e.g., </a:t>
            </a:r>
            <a:r>
              <a:rPr lang="en-US" sz="1300" b="1">
                <a:solidFill>
                  <a:srgbClr val="405449"/>
                </a:solidFill>
                <a:latin typeface="Nobile" pitchFamily="34" charset="0"/>
                <a:ea typeface="Nobile" pitchFamily="34" charset="-122"/>
                <a:cs typeface="Nobile" pitchFamily="34" charset="-120"/>
              </a:rPr>
              <a:t>Instagram</a:t>
            </a:r>
            <a:r>
              <a:rPr lang="en-US" sz="1300">
                <a:solidFill>
                  <a:srgbClr val="405449"/>
                </a:solidFill>
                <a:latin typeface="Nobile" pitchFamily="34" charset="0"/>
                <a:ea typeface="Nobile" pitchFamily="34" charset="-122"/>
                <a:cs typeface="Nobile" pitchFamily="34" charset="-120"/>
              </a:rPr>
              <a:t> or </a:t>
            </a:r>
            <a:r>
              <a:rPr lang="en-US" sz="1300" b="1">
                <a:solidFill>
                  <a:srgbClr val="405449"/>
                </a:solidFill>
                <a:latin typeface="Nobile" pitchFamily="34" charset="0"/>
                <a:ea typeface="Nobile" pitchFamily="34" charset="-122"/>
                <a:cs typeface="Nobile" pitchFamily="34" charset="-120"/>
              </a:rPr>
              <a:t>YouTube</a:t>
            </a:r>
            <a:r>
              <a:rPr lang="en-US" sz="1300">
                <a:solidFill>
                  <a:srgbClr val="405449"/>
                </a:solidFill>
                <a:latin typeface="Nobile" pitchFamily="34" charset="0"/>
                <a:ea typeface="Nobile" pitchFamily="34" charset="-122"/>
                <a:cs typeface="Nobile" pitchFamily="34" charset="-120"/>
              </a:rPr>
              <a:t>) to reach younger or new segments.</a:t>
            </a:r>
            <a:endParaRPr lang="en-US" sz="1300"/>
          </a:p>
        </p:txBody>
      </p:sp>
      <p:sp>
        <p:nvSpPr>
          <p:cNvPr id="17" name="Rectangle 16">
            <a:extLst>
              <a:ext uri="{FF2B5EF4-FFF2-40B4-BE49-F238E27FC236}">
                <a16:creationId xmlns:a16="http://schemas.microsoft.com/office/drawing/2014/main" id="{B806F870-0239-FB3B-EC3B-835BBC754AA6}"/>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2">
            <a:extLst>
              <a:ext uri="{FF2B5EF4-FFF2-40B4-BE49-F238E27FC236}">
                <a16:creationId xmlns:a16="http://schemas.microsoft.com/office/drawing/2014/main" id="{FDF2ECE5-BADA-BF91-1EBC-24A3A9454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10264140" y="2506980"/>
            <a:ext cx="3246120" cy="3215640"/>
          </a:xfrm>
          <a:prstGeom prst="rect">
            <a:avLst/>
          </a:prstGeom>
        </p:spPr>
      </p:pic>
      <p:sp>
        <p:nvSpPr>
          <p:cNvPr id="4" name="Text 0"/>
          <p:cNvSpPr/>
          <p:nvPr/>
        </p:nvSpPr>
        <p:spPr>
          <a:xfrm>
            <a:off x="793790" y="2082284"/>
            <a:ext cx="5670590" cy="708779"/>
          </a:xfrm>
          <a:prstGeom prst="rect">
            <a:avLst/>
          </a:prstGeom>
          <a:noFill/>
          <a:ln/>
        </p:spPr>
        <p:txBody>
          <a:bodyPr wrap="none" lIns="0" tIns="0" rIns="0" bIns="0" rtlCol="0" anchor="t"/>
          <a:lstStyle/>
          <a:p>
            <a:pPr marL="0" indent="0" algn="l">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AGENDA</a:t>
            </a:r>
            <a:endParaRPr lang="en-US" sz="4450"/>
          </a:p>
        </p:txBody>
      </p:sp>
      <p:sp>
        <p:nvSpPr>
          <p:cNvPr id="5" name="Text 1"/>
          <p:cNvSpPr/>
          <p:nvPr/>
        </p:nvSpPr>
        <p:spPr>
          <a:xfrm>
            <a:off x="793790" y="313122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Introduction to Panera </a:t>
            </a:r>
            <a:endParaRPr lang="en-US" sz="1750"/>
          </a:p>
        </p:txBody>
      </p:sp>
      <p:sp>
        <p:nvSpPr>
          <p:cNvPr id="6" name="Text 2"/>
          <p:cNvSpPr/>
          <p:nvPr/>
        </p:nvSpPr>
        <p:spPr>
          <a:xfrm>
            <a:off x="793790" y="357342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Campaign Goal</a:t>
            </a:r>
            <a:endParaRPr lang="en-US" sz="1750"/>
          </a:p>
        </p:txBody>
      </p:sp>
      <p:sp>
        <p:nvSpPr>
          <p:cNvPr id="7" name="Text 3"/>
          <p:cNvSpPr/>
          <p:nvPr/>
        </p:nvSpPr>
        <p:spPr>
          <a:xfrm>
            <a:off x="793790" y="401562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Ad variants &amp; Experiment</a:t>
            </a:r>
            <a:endParaRPr lang="en-US" sz="1750"/>
          </a:p>
        </p:txBody>
      </p:sp>
      <p:sp>
        <p:nvSpPr>
          <p:cNvPr id="8" name="Text 4"/>
          <p:cNvSpPr/>
          <p:nvPr/>
        </p:nvSpPr>
        <p:spPr>
          <a:xfrm>
            <a:off x="793790" y="445781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Results</a:t>
            </a:r>
            <a:endParaRPr lang="en-US" sz="1750"/>
          </a:p>
        </p:txBody>
      </p:sp>
      <p:sp>
        <p:nvSpPr>
          <p:cNvPr id="9" name="Text 5"/>
          <p:cNvSpPr/>
          <p:nvPr/>
        </p:nvSpPr>
        <p:spPr>
          <a:xfrm>
            <a:off x="793790" y="490001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Theories Applied</a:t>
            </a:r>
            <a:endParaRPr lang="en-US" sz="1750"/>
          </a:p>
        </p:txBody>
      </p:sp>
      <p:sp>
        <p:nvSpPr>
          <p:cNvPr id="10" name="Text 6"/>
          <p:cNvSpPr/>
          <p:nvPr/>
        </p:nvSpPr>
        <p:spPr>
          <a:xfrm>
            <a:off x="793790" y="534221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Analysis</a:t>
            </a:r>
            <a:endParaRPr lang="en-US" sz="1750"/>
          </a:p>
        </p:txBody>
      </p:sp>
      <p:sp>
        <p:nvSpPr>
          <p:cNvPr id="11" name="Text 7"/>
          <p:cNvSpPr/>
          <p:nvPr/>
        </p:nvSpPr>
        <p:spPr>
          <a:xfrm>
            <a:off x="793790" y="578441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Recommendations</a:t>
            </a:r>
            <a:endParaRPr lang="en-US" sz="17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450556" y="2445187"/>
            <a:ext cx="5729288"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Why Panera Bread?</a:t>
            </a:r>
            <a:endParaRPr lang="en-US" sz="4450"/>
          </a:p>
        </p:txBody>
      </p:sp>
      <p:sp>
        <p:nvSpPr>
          <p:cNvPr id="3" name="Text 1"/>
          <p:cNvSpPr/>
          <p:nvPr/>
        </p:nvSpPr>
        <p:spPr>
          <a:xfrm>
            <a:off x="793790" y="35734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Strong Campus Presence</a:t>
            </a:r>
            <a:endParaRPr lang="en-US" sz="1750"/>
          </a:p>
        </p:txBody>
      </p:sp>
      <p:sp>
        <p:nvSpPr>
          <p:cNvPr id="4" name="Text 2"/>
          <p:cNvSpPr/>
          <p:nvPr/>
        </p:nvSpPr>
        <p:spPr>
          <a:xfrm>
            <a:off x="793790" y="40156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Brand Alignment with Student Values</a:t>
            </a:r>
            <a:endParaRPr lang="en-US" sz="1750"/>
          </a:p>
        </p:txBody>
      </p:sp>
      <p:sp>
        <p:nvSpPr>
          <p:cNvPr id="5" name="Text 3"/>
          <p:cNvSpPr/>
          <p:nvPr/>
        </p:nvSpPr>
        <p:spPr>
          <a:xfrm>
            <a:off x="793790" y="44578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New Menu Launch at Meredith South Hall</a:t>
            </a:r>
            <a:endParaRPr lang="en-US" sz="1750"/>
          </a:p>
        </p:txBody>
      </p:sp>
      <p:sp>
        <p:nvSpPr>
          <p:cNvPr id="6" name="Text 4"/>
          <p:cNvSpPr/>
          <p:nvPr/>
        </p:nvSpPr>
        <p:spPr>
          <a:xfrm>
            <a:off x="793790" y="49000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Recognizable Brand</a:t>
            </a:r>
            <a:endParaRPr lang="en-US" sz="1750"/>
          </a:p>
        </p:txBody>
      </p:sp>
      <p:sp>
        <p:nvSpPr>
          <p:cNvPr id="7" name="Text 5"/>
          <p:cNvSpPr/>
          <p:nvPr/>
        </p:nvSpPr>
        <p:spPr>
          <a:xfrm>
            <a:off x="793790" y="53422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Room for Creative Testing</a:t>
            </a:r>
            <a:endParaRPr lang="en-US" sz="1750"/>
          </a:p>
        </p:txBody>
      </p:sp>
      <p:pic>
        <p:nvPicPr>
          <p:cNvPr id="8" name="Image 0" descr="preencoded.png"/>
          <p:cNvPicPr>
            <a:picLocks noChangeAspect="1"/>
          </p:cNvPicPr>
          <p:nvPr/>
        </p:nvPicPr>
        <p:blipFill>
          <a:blip r:embed="rId3"/>
          <a:stretch>
            <a:fillRect/>
          </a:stretch>
        </p:blipFill>
        <p:spPr>
          <a:xfrm>
            <a:off x="7599521" y="3749278"/>
            <a:ext cx="4149586" cy="2746181"/>
          </a:xfrm>
          <a:prstGeom prst="rect">
            <a:avLst/>
          </a:prstGeom>
        </p:spPr>
      </p:pic>
      <p:sp>
        <p:nvSpPr>
          <p:cNvPr id="9" name="Rectangle 8">
            <a:extLst>
              <a:ext uri="{FF2B5EF4-FFF2-40B4-BE49-F238E27FC236}">
                <a16:creationId xmlns:a16="http://schemas.microsoft.com/office/drawing/2014/main" id="{7F93FA6D-5F1C-445C-B838-FF6DD1349653}"/>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BA0897E5-C085-2B0E-8FB0-4482AE964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79846" y="1649730"/>
            <a:ext cx="5670590"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Campaign Goal</a:t>
            </a:r>
            <a:endParaRPr lang="en-US" sz="4450"/>
          </a:p>
        </p:txBody>
      </p:sp>
      <p:sp>
        <p:nvSpPr>
          <p:cNvPr id="3" name="Shape 1"/>
          <p:cNvSpPr/>
          <p:nvPr/>
        </p:nvSpPr>
        <p:spPr>
          <a:xfrm>
            <a:off x="793790" y="2812137"/>
            <a:ext cx="510302" cy="510302"/>
          </a:xfrm>
          <a:prstGeom prst="roundRect">
            <a:avLst>
              <a:gd name="adj" fmla="val 40005"/>
            </a:avLst>
          </a:prstGeom>
          <a:solidFill>
            <a:srgbClr val="E8F3E8"/>
          </a:solidFill>
          <a:ln/>
        </p:spPr>
        <p:txBody>
          <a:bodyPr/>
          <a:lstStyle/>
          <a:p>
            <a:endParaRPr lang="en-IN"/>
          </a:p>
        </p:txBody>
      </p:sp>
      <p:sp>
        <p:nvSpPr>
          <p:cNvPr id="4" name="Text 2"/>
          <p:cNvSpPr/>
          <p:nvPr/>
        </p:nvSpPr>
        <p:spPr>
          <a:xfrm>
            <a:off x="1530906" y="2890004"/>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Objective</a:t>
            </a:r>
            <a:endParaRPr lang="en-US" sz="2200"/>
          </a:p>
        </p:txBody>
      </p:sp>
      <p:sp>
        <p:nvSpPr>
          <p:cNvPr id="5" name="Text 3"/>
          <p:cNvSpPr/>
          <p:nvPr/>
        </p:nvSpPr>
        <p:spPr>
          <a:xfrm>
            <a:off x="1530906" y="3380423"/>
            <a:ext cx="5642610" cy="1088708"/>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Drive awareness and interest in Panera's new menu at Meredith South Residence Hall among Purdue students.</a:t>
            </a:r>
            <a:endParaRPr lang="en-US" sz="1750"/>
          </a:p>
        </p:txBody>
      </p:sp>
      <p:sp>
        <p:nvSpPr>
          <p:cNvPr id="6" name="Shape 4"/>
          <p:cNvSpPr/>
          <p:nvPr/>
        </p:nvSpPr>
        <p:spPr>
          <a:xfrm>
            <a:off x="7457003" y="2812137"/>
            <a:ext cx="510302" cy="510302"/>
          </a:xfrm>
          <a:prstGeom prst="roundRect">
            <a:avLst>
              <a:gd name="adj" fmla="val 40005"/>
            </a:avLst>
          </a:prstGeom>
          <a:solidFill>
            <a:srgbClr val="E8F3E8"/>
          </a:solidFill>
          <a:ln/>
        </p:spPr>
        <p:txBody>
          <a:bodyPr/>
          <a:lstStyle/>
          <a:p>
            <a:endParaRPr lang="en-IN"/>
          </a:p>
        </p:txBody>
      </p:sp>
      <p:sp>
        <p:nvSpPr>
          <p:cNvPr id="7" name="Text 5"/>
          <p:cNvSpPr/>
          <p:nvPr/>
        </p:nvSpPr>
        <p:spPr>
          <a:xfrm>
            <a:off x="8194119" y="2890004"/>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Location Focus</a:t>
            </a:r>
            <a:endParaRPr lang="en-US" sz="2200"/>
          </a:p>
        </p:txBody>
      </p:sp>
      <p:sp>
        <p:nvSpPr>
          <p:cNvPr id="8" name="Text 6"/>
          <p:cNvSpPr/>
          <p:nvPr/>
        </p:nvSpPr>
        <p:spPr>
          <a:xfrm>
            <a:off x="8194119" y="3380423"/>
            <a:ext cx="5642610" cy="362903"/>
          </a:xfrm>
          <a:prstGeom prst="rect">
            <a:avLst/>
          </a:prstGeom>
          <a:noFill/>
          <a:ln/>
        </p:spPr>
        <p:txBody>
          <a:bodyPr wrap="non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Accessible location near Co-Rec</a:t>
            </a:r>
            <a:endParaRPr lang="en-US" sz="1750"/>
          </a:p>
        </p:txBody>
      </p:sp>
      <p:sp>
        <p:nvSpPr>
          <p:cNvPr id="9" name="Shape 7"/>
          <p:cNvSpPr/>
          <p:nvPr/>
        </p:nvSpPr>
        <p:spPr>
          <a:xfrm>
            <a:off x="793790" y="4922758"/>
            <a:ext cx="510302" cy="510302"/>
          </a:xfrm>
          <a:prstGeom prst="roundRect">
            <a:avLst>
              <a:gd name="adj" fmla="val 40005"/>
            </a:avLst>
          </a:prstGeom>
          <a:solidFill>
            <a:srgbClr val="E8F3E8"/>
          </a:solidFill>
          <a:ln/>
        </p:spPr>
        <p:txBody>
          <a:bodyPr/>
          <a:lstStyle/>
          <a:p>
            <a:endParaRPr lang="en-IN"/>
          </a:p>
        </p:txBody>
      </p:sp>
      <p:sp>
        <p:nvSpPr>
          <p:cNvPr id="10" name="Text 8"/>
          <p:cNvSpPr/>
          <p:nvPr/>
        </p:nvSpPr>
        <p:spPr>
          <a:xfrm>
            <a:off x="1530906" y="5000625"/>
            <a:ext cx="3092410"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Engagement Strategy</a:t>
            </a:r>
            <a:endParaRPr lang="en-US" sz="2200"/>
          </a:p>
        </p:txBody>
      </p:sp>
      <p:sp>
        <p:nvSpPr>
          <p:cNvPr id="11" name="Text 9"/>
          <p:cNvSpPr/>
          <p:nvPr/>
        </p:nvSpPr>
        <p:spPr>
          <a:xfrm>
            <a:off x="1530906" y="5491043"/>
            <a:ext cx="5642610" cy="1088708"/>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Run display ad campaign using Google Ads with visual and brand variations to study what resonates most with students.</a:t>
            </a:r>
            <a:endParaRPr lang="en-US" sz="1750"/>
          </a:p>
        </p:txBody>
      </p:sp>
      <p:sp>
        <p:nvSpPr>
          <p:cNvPr id="12" name="Shape 10"/>
          <p:cNvSpPr/>
          <p:nvPr/>
        </p:nvSpPr>
        <p:spPr>
          <a:xfrm>
            <a:off x="7457003" y="4922758"/>
            <a:ext cx="510302" cy="510302"/>
          </a:xfrm>
          <a:prstGeom prst="roundRect">
            <a:avLst>
              <a:gd name="adj" fmla="val 40005"/>
            </a:avLst>
          </a:prstGeom>
          <a:solidFill>
            <a:srgbClr val="E8F3E8"/>
          </a:solidFill>
          <a:ln/>
        </p:spPr>
        <p:txBody>
          <a:bodyPr/>
          <a:lstStyle/>
          <a:p>
            <a:endParaRPr lang="en-IN"/>
          </a:p>
        </p:txBody>
      </p:sp>
      <p:sp>
        <p:nvSpPr>
          <p:cNvPr id="13" name="Text 11"/>
          <p:cNvSpPr/>
          <p:nvPr/>
        </p:nvSpPr>
        <p:spPr>
          <a:xfrm>
            <a:off x="8194119" y="5000625"/>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Desired Outcome</a:t>
            </a:r>
            <a:endParaRPr lang="en-US" sz="2200"/>
          </a:p>
        </p:txBody>
      </p:sp>
      <p:sp>
        <p:nvSpPr>
          <p:cNvPr id="14" name="Text 12"/>
          <p:cNvSpPr/>
          <p:nvPr/>
        </p:nvSpPr>
        <p:spPr>
          <a:xfrm>
            <a:off x="8194119" y="5491043"/>
            <a:ext cx="5642610" cy="1088708"/>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Nobile" pitchFamily="34" charset="0"/>
                <a:ea typeface="Nobile" pitchFamily="34" charset="-122"/>
                <a:cs typeface="Nobile" pitchFamily="34" charset="-120"/>
              </a:rPr>
              <a:t>Understand which creative elements (color, ) drive more attention and engagement to inform future promotions.</a:t>
            </a:r>
            <a:endParaRPr lang="en-US" sz="1750"/>
          </a:p>
        </p:txBody>
      </p:sp>
      <p:sp>
        <p:nvSpPr>
          <p:cNvPr id="15" name="Rectangle 14">
            <a:extLst>
              <a:ext uri="{FF2B5EF4-FFF2-40B4-BE49-F238E27FC236}">
                <a16:creationId xmlns:a16="http://schemas.microsoft.com/office/drawing/2014/main" id="{4414E2B1-B2E7-9A92-0ADE-065E75AEDFFE}"/>
              </a:ext>
            </a:extLst>
          </p:cNvPr>
          <p:cNvSpPr/>
          <p:nvPr/>
        </p:nvSpPr>
        <p:spPr>
          <a:xfrm>
            <a:off x="12753474" y="7759366"/>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2">
            <a:extLst>
              <a:ext uri="{FF2B5EF4-FFF2-40B4-BE49-F238E27FC236}">
                <a16:creationId xmlns:a16="http://schemas.microsoft.com/office/drawing/2014/main" id="{3373937D-8AE8-7391-312F-669AB89D0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479846" y="798433"/>
            <a:ext cx="5670590"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Ad Variants</a:t>
            </a:r>
            <a:endParaRPr lang="en-US" sz="4450"/>
          </a:p>
        </p:txBody>
      </p:sp>
      <p:pic>
        <p:nvPicPr>
          <p:cNvPr id="3" name="Image 0" descr="preencoded.png"/>
          <p:cNvPicPr>
            <a:picLocks noChangeAspect="1"/>
          </p:cNvPicPr>
          <p:nvPr/>
        </p:nvPicPr>
        <p:blipFill>
          <a:blip r:embed="rId3"/>
          <a:stretch>
            <a:fillRect/>
          </a:stretch>
        </p:blipFill>
        <p:spPr>
          <a:xfrm>
            <a:off x="793790" y="2102525"/>
            <a:ext cx="2463879" cy="3695819"/>
          </a:xfrm>
          <a:prstGeom prst="rect">
            <a:avLst/>
          </a:prstGeom>
        </p:spPr>
      </p:pic>
      <p:pic>
        <p:nvPicPr>
          <p:cNvPr id="4" name="Image 1" descr="preencoded.png"/>
          <p:cNvPicPr>
            <a:picLocks noChangeAspect="1"/>
          </p:cNvPicPr>
          <p:nvPr/>
        </p:nvPicPr>
        <p:blipFill>
          <a:blip r:embed="rId4"/>
          <a:stretch>
            <a:fillRect/>
          </a:stretch>
        </p:blipFill>
        <p:spPr>
          <a:xfrm>
            <a:off x="4200406" y="2102525"/>
            <a:ext cx="2494478" cy="3741658"/>
          </a:xfrm>
          <a:prstGeom prst="rect">
            <a:avLst/>
          </a:prstGeom>
        </p:spPr>
      </p:pic>
      <p:sp>
        <p:nvSpPr>
          <p:cNvPr id="5" name="Text 1"/>
          <p:cNvSpPr/>
          <p:nvPr/>
        </p:nvSpPr>
        <p:spPr>
          <a:xfrm>
            <a:off x="4200406" y="6099334"/>
            <a:ext cx="2845594" cy="362903"/>
          </a:xfrm>
          <a:prstGeom prst="rect">
            <a:avLst/>
          </a:prstGeom>
          <a:noFill/>
          <a:ln/>
        </p:spPr>
        <p:txBody>
          <a:bodyPr wrap="none" lIns="0" tIns="0" rIns="0" bIns="0" rtlCol="0" anchor="t"/>
          <a:lstStyle/>
          <a:p>
            <a:pPr marL="0" indent="0" algn="l">
              <a:lnSpc>
                <a:spcPts val="2850"/>
              </a:lnSpc>
              <a:buNone/>
            </a:pPr>
            <a:endParaRPr lang="en-US" sz="1750"/>
          </a:p>
        </p:txBody>
      </p:sp>
      <p:pic>
        <p:nvPicPr>
          <p:cNvPr id="6" name="Image 2" descr="preencoded.png"/>
          <p:cNvPicPr>
            <a:picLocks noChangeAspect="1"/>
          </p:cNvPicPr>
          <p:nvPr/>
        </p:nvPicPr>
        <p:blipFill>
          <a:blip r:embed="rId5"/>
          <a:stretch>
            <a:fillRect/>
          </a:stretch>
        </p:blipFill>
        <p:spPr>
          <a:xfrm>
            <a:off x="7607022" y="2102525"/>
            <a:ext cx="2534126" cy="3801189"/>
          </a:xfrm>
          <a:prstGeom prst="rect">
            <a:avLst/>
          </a:prstGeom>
        </p:spPr>
      </p:pic>
      <p:sp>
        <p:nvSpPr>
          <p:cNvPr id="7" name="Text 2"/>
          <p:cNvSpPr/>
          <p:nvPr/>
        </p:nvSpPr>
        <p:spPr>
          <a:xfrm>
            <a:off x="7607022" y="6158865"/>
            <a:ext cx="2845594" cy="362903"/>
          </a:xfrm>
          <a:prstGeom prst="rect">
            <a:avLst/>
          </a:prstGeom>
          <a:noFill/>
          <a:ln/>
        </p:spPr>
        <p:txBody>
          <a:bodyPr wrap="none" lIns="0" tIns="0" rIns="0" bIns="0" rtlCol="0" anchor="t"/>
          <a:lstStyle/>
          <a:p>
            <a:pPr marL="0" indent="0" algn="l">
              <a:lnSpc>
                <a:spcPts val="2850"/>
              </a:lnSpc>
              <a:buNone/>
            </a:pPr>
            <a:endParaRPr lang="en-US" sz="1750"/>
          </a:p>
        </p:txBody>
      </p:sp>
      <p:pic>
        <p:nvPicPr>
          <p:cNvPr id="8" name="Image 3" descr="preencoded.png"/>
          <p:cNvPicPr>
            <a:picLocks noChangeAspect="1"/>
          </p:cNvPicPr>
          <p:nvPr/>
        </p:nvPicPr>
        <p:blipFill>
          <a:blip r:embed="rId6"/>
          <a:stretch>
            <a:fillRect/>
          </a:stretch>
        </p:blipFill>
        <p:spPr>
          <a:xfrm>
            <a:off x="11013638" y="2102525"/>
            <a:ext cx="2539008" cy="3812024"/>
          </a:xfrm>
          <a:prstGeom prst="rect">
            <a:avLst/>
          </a:prstGeom>
        </p:spPr>
      </p:pic>
      <p:sp>
        <p:nvSpPr>
          <p:cNvPr id="9" name="Text 3"/>
          <p:cNvSpPr/>
          <p:nvPr/>
        </p:nvSpPr>
        <p:spPr>
          <a:xfrm>
            <a:off x="11013638" y="6169700"/>
            <a:ext cx="2845594"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10" name="Text 4"/>
          <p:cNvSpPr/>
          <p:nvPr/>
        </p:nvSpPr>
        <p:spPr>
          <a:xfrm>
            <a:off x="793790" y="7076837"/>
            <a:ext cx="2835235" cy="354330"/>
          </a:xfrm>
          <a:prstGeom prst="rect">
            <a:avLst/>
          </a:prstGeom>
          <a:noFill/>
          <a:ln/>
        </p:spPr>
        <p:txBody>
          <a:bodyPr wrap="none" lIns="0" tIns="0" rIns="0" bIns="0" rtlCol="0" anchor="t"/>
          <a:lstStyle/>
          <a:p>
            <a:pPr marL="0" indent="0" algn="l">
              <a:lnSpc>
                <a:spcPts val="2750"/>
              </a:lnSpc>
              <a:buNone/>
            </a:pPr>
            <a:endParaRPr lang="en-US" sz="2200"/>
          </a:p>
        </p:txBody>
      </p:sp>
      <p:sp>
        <p:nvSpPr>
          <p:cNvPr id="11" name="Rectangle 10">
            <a:extLst>
              <a:ext uri="{FF2B5EF4-FFF2-40B4-BE49-F238E27FC236}">
                <a16:creationId xmlns:a16="http://schemas.microsoft.com/office/drawing/2014/main" id="{83CFBEBB-3581-A2DD-8ED9-3EFBC1A9FC37}"/>
              </a:ext>
            </a:extLst>
          </p:cNvPr>
          <p:cNvSpPr/>
          <p:nvPr/>
        </p:nvSpPr>
        <p:spPr>
          <a:xfrm>
            <a:off x="12753474" y="7759366"/>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2">
            <a:extLst>
              <a:ext uri="{FF2B5EF4-FFF2-40B4-BE49-F238E27FC236}">
                <a16:creationId xmlns:a16="http://schemas.microsoft.com/office/drawing/2014/main" id="{AD7320D9-474D-891D-AF73-D1607C73EA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79846" y="2158722"/>
            <a:ext cx="5670590"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Hypothesis</a:t>
            </a:r>
            <a:endParaRPr lang="en-US" sz="4450"/>
          </a:p>
        </p:txBody>
      </p:sp>
      <p:sp>
        <p:nvSpPr>
          <p:cNvPr id="3" name="Text 1"/>
          <p:cNvSpPr/>
          <p:nvPr/>
        </p:nvSpPr>
        <p:spPr>
          <a:xfrm>
            <a:off x="793790" y="332112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Ads with </a:t>
            </a:r>
            <a:r>
              <a:rPr lang="en-US" sz="1750" b="1">
                <a:solidFill>
                  <a:srgbClr val="405449"/>
                </a:solidFill>
                <a:latin typeface="Nobile" pitchFamily="34" charset="0"/>
                <a:ea typeface="Nobile" pitchFamily="34" charset="-122"/>
                <a:cs typeface="Nobile" pitchFamily="34" charset="-120"/>
              </a:rPr>
              <a:t>Panera’s green background + fresh vegetables</a:t>
            </a:r>
            <a:r>
              <a:rPr lang="en-US" sz="1750">
                <a:solidFill>
                  <a:srgbClr val="405449"/>
                </a:solidFill>
                <a:latin typeface="Nobile" pitchFamily="34" charset="0"/>
                <a:ea typeface="Nobile" pitchFamily="34" charset="-122"/>
                <a:cs typeface="Nobile" pitchFamily="34" charset="-120"/>
              </a:rPr>
              <a:t> (Ad A) will perform best</a:t>
            </a:r>
            <a:endParaRPr lang="en-US" sz="1750"/>
          </a:p>
        </p:txBody>
      </p:sp>
      <p:sp>
        <p:nvSpPr>
          <p:cNvPr id="4" name="Text 2"/>
          <p:cNvSpPr/>
          <p:nvPr/>
        </p:nvSpPr>
        <p:spPr>
          <a:xfrm>
            <a:off x="793790" y="376332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Reasoning:</a:t>
            </a:r>
            <a:endParaRPr lang="en-US" sz="1750"/>
          </a:p>
        </p:txBody>
      </p:sp>
      <p:sp>
        <p:nvSpPr>
          <p:cNvPr id="5" name="Text 3"/>
          <p:cNvSpPr/>
          <p:nvPr/>
        </p:nvSpPr>
        <p:spPr>
          <a:xfrm>
            <a:off x="793790" y="4205526"/>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Green evokes </a:t>
            </a:r>
            <a:r>
              <a:rPr lang="en-US" sz="1750" b="1">
                <a:solidFill>
                  <a:srgbClr val="405449"/>
                </a:solidFill>
                <a:latin typeface="Nobile" pitchFamily="34" charset="0"/>
                <a:ea typeface="Nobile" pitchFamily="34" charset="-122"/>
                <a:cs typeface="Nobile" pitchFamily="34" charset="-120"/>
              </a:rPr>
              <a:t>freshness</a:t>
            </a:r>
            <a:r>
              <a:rPr lang="en-US" sz="1750">
                <a:solidFill>
                  <a:srgbClr val="405449"/>
                </a:solidFill>
                <a:latin typeface="Nobile" pitchFamily="34" charset="0"/>
                <a:ea typeface="Nobile" pitchFamily="34" charset="-122"/>
                <a:cs typeface="Nobile" pitchFamily="34" charset="-120"/>
              </a:rPr>
              <a:t> and </a:t>
            </a:r>
            <a:r>
              <a:rPr lang="en-US" sz="1750" b="1">
                <a:solidFill>
                  <a:srgbClr val="405449"/>
                </a:solidFill>
                <a:latin typeface="Nobile" pitchFamily="34" charset="0"/>
                <a:ea typeface="Nobile" pitchFamily="34" charset="-122"/>
                <a:cs typeface="Nobile" pitchFamily="34" charset="-120"/>
              </a:rPr>
              <a:t>health</a:t>
            </a:r>
            <a:endParaRPr lang="en-US" sz="1750"/>
          </a:p>
        </p:txBody>
      </p:sp>
      <p:sp>
        <p:nvSpPr>
          <p:cNvPr id="6" name="Text 4"/>
          <p:cNvSpPr/>
          <p:nvPr/>
        </p:nvSpPr>
        <p:spPr>
          <a:xfrm>
            <a:off x="793790" y="4647724"/>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Veggies boost visual </a:t>
            </a:r>
            <a:r>
              <a:rPr lang="en-US" sz="1750" b="1">
                <a:solidFill>
                  <a:srgbClr val="405449"/>
                </a:solidFill>
                <a:latin typeface="Nobile" pitchFamily="34" charset="0"/>
                <a:ea typeface="Nobile" pitchFamily="34" charset="-122"/>
                <a:cs typeface="Nobile" pitchFamily="34" charset="-120"/>
              </a:rPr>
              <a:t>nutrition appeal</a:t>
            </a:r>
            <a:endParaRPr lang="en-US" sz="1750"/>
          </a:p>
        </p:txBody>
      </p:sp>
      <p:sp>
        <p:nvSpPr>
          <p:cNvPr id="7" name="Text 5"/>
          <p:cNvSpPr/>
          <p:nvPr/>
        </p:nvSpPr>
        <p:spPr>
          <a:xfrm>
            <a:off x="793790" y="5089922"/>
            <a:ext cx="130428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a:solidFill>
                  <a:srgbClr val="405449"/>
                </a:solidFill>
                <a:latin typeface="Nobile" pitchFamily="34" charset="0"/>
                <a:ea typeface="Nobile" pitchFamily="34" charset="-122"/>
                <a:cs typeface="Nobile" pitchFamily="34" charset="-120"/>
              </a:rPr>
              <a:t>Together = higher engagement from health-conscious students</a:t>
            </a:r>
            <a:endParaRPr lang="en-US" sz="1750"/>
          </a:p>
        </p:txBody>
      </p:sp>
      <p:sp>
        <p:nvSpPr>
          <p:cNvPr id="8" name="Text 6"/>
          <p:cNvSpPr/>
          <p:nvPr/>
        </p:nvSpPr>
        <p:spPr>
          <a:xfrm>
            <a:off x="793790" y="5707975"/>
            <a:ext cx="13042821"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9" name="Rectangle 8">
            <a:extLst>
              <a:ext uri="{FF2B5EF4-FFF2-40B4-BE49-F238E27FC236}">
                <a16:creationId xmlns:a16="http://schemas.microsoft.com/office/drawing/2014/main" id="{D9737D04-40FB-1122-1CE5-2E23E20DB3AC}"/>
              </a:ext>
            </a:extLst>
          </p:cNvPr>
          <p:cNvSpPr/>
          <p:nvPr/>
        </p:nvSpPr>
        <p:spPr>
          <a:xfrm>
            <a:off x="12753474" y="7759366"/>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2">
            <a:extLst>
              <a:ext uri="{FF2B5EF4-FFF2-40B4-BE49-F238E27FC236}">
                <a16:creationId xmlns:a16="http://schemas.microsoft.com/office/drawing/2014/main" id="{C4741066-101A-8E74-DC70-C5B806A20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88744" y="627459"/>
            <a:ext cx="4252913" cy="531614"/>
          </a:xfrm>
          <a:prstGeom prst="rect">
            <a:avLst/>
          </a:prstGeom>
          <a:noFill/>
          <a:ln/>
        </p:spPr>
        <p:txBody>
          <a:bodyPr wrap="none" lIns="0" tIns="0" rIns="0" bIns="0" rtlCol="0" anchor="t"/>
          <a:lstStyle/>
          <a:p>
            <a:pPr marL="0" indent="0" algn="ctr">
              <a:lnSpc>
                <a:spcPts val="4150"/>
              </a:lnSpc>
              <a:buNone/>
            </a:pPr>
            <a:r>
              <a:rPr lang="en-US" sz="3300" b="1">
                <a:solidFill>
                  <a:srgbClr val="3B4540"/>
                </a:solidFill>
                <a:latin typeface="Fraunces Extra Bold" pitchFamily="34" charset="0"/>
                <a:ea typeface="Fraunces Extra Bold" pitchFamily="34" charset="-122"/>
                <a:cs typeface="Fraunces Extra Bold" pitchFamily="34" charset="-120"/>
              </a:rPr>
              <a:t>Experiment</a:t>
            </a:r>
            <a:endParaRPr lang="en-US" sz="3300"/>
          </a:p>
        </p:txBody>
      </p:sp>
      <p:sp>
        <p:nvSpPr>
          <p:cNvPr id="3" name="Text 1"/>
          <p:cNvSpPr/>
          <p:nvPr/>
        </p:nvSpPr>
        <p:spPr>
          <a:xfrm>
            <a:off x="793790" y="1567220"/>
            <a:ext cx="6313884" cy="272177"/>
          </a:xfrm>
          <a:prstGeom prst="rect">
            <a:avLst/>
          </a:prstGeom>
          <a:noFill/>
          <a:ln/>
        </p:spPr>
        <p:txBody>
          <a:bodyPr wrap="none" lIns="0" tIns="0" rIns="0" bIns="0" rtlCol="0" anchor="t"/>
          <a:lstStyle/>
          <a:p>
            <a:pPr marL="0" indent="0" algn="l">
              <a:lnSpc>
                <a:spcPts val="2100"/>
              </a:lnSpc>
              <a:buNone/>
            </a:pPr>
            <a:r>
              <a:rPr lang="en-US" sz="1300" b="1">
                <a:solidFill>
                  <a:srgbClr val="405449"/>
                </a:solidFill>
                <a:latin typeface="Nobile" pitchFamily="34" charset="0"/>
                <a:ea typeface="Nobile" pitchFamily="34" charset="-122"/>
                <a:cs typeface="Nobile" pitchFamily="34" charset="-120"/>
              </a:rPr>
              <a:t>Objective:</a:t>
            </a:r>
            <a:r>
              <a:rPr lang="en-US" sz="1300">
                <a:solidFill>
                  <a:srgbClr val="405449"/>
                </a:solidFill>
                <a:latin typeface="Nobile" pitchFamily="34" charset="0"/>
                <a:ea typeface="Nobile" pitchFamily="34" charset="-122"/>
                <a:cs typeface="Nobile" pitchFamily="34" charset="-120"/>
              </a:rPr>
              <a:t> Isolate the impact of two visual variables on ad engagement:</a:t>
            </a:r>
            <a:endParaRPr lang="en-US" sz="1300"/>
          </a:p>
        </p:txBody>
      </p:sp>
      <p:sp>
        <p:nvSpPr>
          <p:cNvPr id="4" name="Text 2"/>
          <p:cNvSpPr/>
          <p:nvPr/>
        </p:nvSpPr>
        <p:spPr>
          <a:xfrm>
            <a:off x="793790" y="1992392"/>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Background Colors – Green vs Brown</a:t>
            </a:r>
            <a:endParaRPr lang="en-US" sz="1300"/>
          </a:p>
        </p:txBody>
      </p:sp>
      <p:sp>
        <p:nvSpPr>
          <p:cNvPr id="5" name="Text 3"/>
          <p:cNvSpPr/>
          <p:nvPr/>
        </p:nvSpPr>
        <p:spPr>
          <a:xfrm>
            <a:off x="793790" y="2324100"/>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Food Imagery – Veggies vs Comfort Food</a:t>
            </a:r>
            <a:endParaRPr lang="en-US" sz="1300"/>
          </a:p>
        </p:txBody>
      </p:sp>
      <p:sp>
        <p:nvSpPr>
          <p:cNvPr id="6" name="Text 4"/>
          <p:cNvSpPr/>
          <p:nvPr/>
        </p:nvSpPr>
        <p:spPr>
          <a:xfrm>
            <a:off x="793790" y="2749272"/>
            <a:ext cx="6313884" cy="272177"/>
          </a:xfrm>
          <a:prstGeom prst="rect">
            <a:avLst/>
          </a:prstGeom>
          <a:noFill/>
          <a:ln/>
        </p:spPr>
        <p:txBody>
          <a:bodyPr wrap="none" lIns="0" tIns="0" rIns="0" bIns="0" rtlCol="0" anchor="t"/>
          <a:lstStyle/>
          <a:p>
            <a:pPr marL="0" indent="0" algn="l">
              <a:lnSpc>
                <a:spcPts val="2100"/>
              </a:lnSpc>
              <a:buNone/>
            </a:pPr>
            <a:r>
              <a:rPr lang="en-US" sz="1300" b="1">
                <a:solidFill>
                  <a:srgbClr val="405449"/>
                </a:solidFill>
                <a:latin typeface="Nobile" pitchFamily="34" charset="0"/>
                <a:ea typeface="Nobile" pitchFamily="34" charset="-122"/>
                <a:cs typeface="Nobile" pitchFamily="34" charset="-120"/>
              </a:rPr>
              <a:t>Controlled Factors:</a:t>
            </a:r>
            <a:endParaRPr lang="en-US" sz="1300"/>
          </a:p>
        </p:txBody>
      </p:sp>
      <p:sp>
        <p:nvSpPr>
          <p:cNvPr id="7" name="Text 5"/>
          <p:cNvSpPr/>
          <p:nvPr/>
        </p:nvSpPr>
        <p:spPr>
          <a:xfrm>
            <a:off x="793790" y="3174444"/>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Same copy, layout, target, budget, and platform</a:t>
            </a:r>
            <a:endParaRPr lang="en-US" sz="1300"/>
          </a:p>
        </p:txBody>
      </p:sp>
      <p:sp>
        <p:nvSpPr>
          <p:cNvPr id="8" name="Text 6"/>
          <p:cNvSpPr/>
          <p:nvPr/>
        </p:nvSpPr>
        <p:spPr>
          <a:xfrm>
            <a:off x="7530346" y="1567220"/>
            <a:ext cx="6313884" cy="272177"/>
          </a:xfrm>
          <a:prstGeom prst="rect">
            <a:avLst/>
          </a:prstGeom>
          <a:noFill/>
          <a:ln/>
        </p:spPr>
        <p:txBody>
          <a:bodyPr wrap="none" lIns="0" tIns="0" rIns="0" bIns="0" rtlCol="0" anchor="t"/>
          <a:lstStyle/>
          <a:p>
            <a:pPr marL="0" indent="0" algn="l">
              <a:lnSpc>
                <a:spcPts val="2100"/>
              </a:lnSpc>
              <a:buNone/>
            </a:pPr>
            <a:r>
              <a:rPr lang="en-US" sz="1300" b="1">
                <a:solidFill>
                  <a:srgbClr val="405449"/>
                </a:solidFill>
                <a:latin typeface="Nobile" pitchFamily="34" charset="0"/>
                <a:ea typeface="Nobile" pitchFamily="34" charset="-122"/>
                <a:cs typeface="Nobile" pitchFamily="34" charset="-120"/>
              </a:rPr>
              <a:t>Metric Focus:</a:t>
            </a:r>
            <a:endParaRPr lang="en-US" sz="1300"/>
          </a:p>
        </p:txBody>
      </p:sp>
      <p:sp>
        <p:nvSpPr>
          <p:cNvPr id="9" name="Text 7"/>
          <p:cNvSpPr/>
          <p:nvPr/>
        </p:nvSpPr>
        <p:spPr>
          <a:xfrm>
            <a:off x="7530346" y="1992392"/>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CTR</a:t>
            </a:r>
            <a:endParaRPr lang="en-US" sz="1300"/>
          </a:p>
        </p:txBody>
      </p:sp>
      <p:sp>
        <p:nvSpPr>
          <p:cNvPr id="10" name="Text 8"/>
          <p:cNvSpPr/>
          <p:nvPr/>
        </p:nvSpPr>
        <p:spPr>
          <a:xfrm>
            <a:off x="7530346" y="2324100"/>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CPC</a:t>
            </a:r>
            <a:endParaRPr lang="en-US" sz="1300"/>
          </a:p>
        </p:txBody>
      </p:sp>
      <p:sp>
        <p:nvSpPr>
          <p:cNvPr id="11" name="Text 9"/>
          <p:cNvSpPr/>
          <p:nvPr/>
        </p:nvSpPr>
        <p:spPr>
          <a:xfrm>
            <a:off x="7530346" y="2655808"/>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Engagement</a:t>
            </a:r>
            <a:endParaRPr lang="en-US" sz="1300"/>
          </a:p>
        </p:txBody>
      </p:sp>
      <p:sp>
        <p:nvSpPr>
          <p:cNvPr id="12" name="Text 10"/>
          <p:cNvSpPr/>
          <p:nvPr/>
        </p:nvSpPr>
        <p:spPr>
          <a:xfrm>
            <a:off x="7530346" y="2987516"/>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Impressions</a:t>
            </a:r>
            <a:endParaRPr lang="en-US" sz="1300"/>
          </a:p>
        </p:txBody>
      </p:sp>
      <p:sp>
        <p:nvSpPr>
          <p:cNvPr id="13" name="Text 11"/>
          <p:cNvSpPr/>
          <p:nvPr/>
        </p:nvSpPr>
        <p:spPr>
          <a:xfrm>
            <a:off x="7530346" y="3319224"/>
            <a:ext cx="6313884" cy="272177"/>
          </a:xfrm>
          <a:prstGeom prst="rect">
            <a:avLst/>
          </a:prstGeom>
          <a:noFill/>
          <a:ln/>
        </p:spPr>
        <p:txBody>
          <a:bodyPr wrap="none" lIns="0" tIns="0" rIns="0" bIns="0" rtlCol="0" anchor="t"/>
          <a:lstStyle/>
          <a:p>
            <a:pPr marL="342900" indent="-342900" algn="l">
              <a:lnSpc>
                <a:spcPts val="2100"/>
              </a:lnSpc>
              <a:buSzPct val="100000"/>
              <a:buChar char="•"/>
            </a:pPr>
            <a:r>
              <a:rPr lang="en-US" sz="1300">
                <a:solidFill>
                  <a:srgbClr val="405449"/>
                </a:solidFill>
                <a:latin typeface="Nobile" pitchFamily="34" charset="0"/>
                <a:ea typeface="Nobile" pitchFamily="34" charset="-122"/>
                <a:cs typeface="Nobile" pitchFamily="34" charset="-120"/>
              </a:rPr>
              <a:t>Clicks</a:t>
            </a:r>
            <a:endParaRPr lang="en-US" sz="1300"/>
          </a:p>
        </p:txBody>
      </p:sp>
      <p:pic>
        <p:nvPicPr>
          <p:cNvPr id="14" name="Image 0" descr="preencoded.png"/>
          <p:cNvPicPr>
            <a:picLocks noChangeAspect="1"/>
          </p:cNvPicPr>
          <p:nvPr/>
        </p:nvPicPr>
        <p:blipFill>
          <a:blip r:embed="rId3"/>
          <a:stretch>
            <a:fillRect/>
          </a:stretch>
        </p:blipFill>
        <p:spPr>
          <a:xfrm>
            <a:off x="793790" y="3842266"/>
            <a:ext cx="2325886" cy="2907268"/>
          </a:xfrm>
          <a:prstGeom prst="rect">
            <a:avLst/>
          </a:prstGeom>
        </p:spPr>
      </p:pic>
      <p:sp>
        <p:nvSpPr>
          <p:cNvPr id="15" name="Text 12"/>
          <p:cNvSpPr/>
          <p:nvPr/>
        </p:nvSpPr>
        <p:spPr>
          <a:xfrm>
            <a:off x="793790" y="6962180"/>
            <a:ext cx="3101221" cy="272177"/>
          </a:xfrm>
          <a:prstGeom prst="rect">
            <a:avLst/>
          </a:prstGeom>
          <a:noFill/>
          <a:ln/>
        </p:spPr>
        <p:txBody>
          <a:bodyPr wrap="none" lIns="0" tIns="0" rIns="0" bIns="0" rtlCol="0" anchor="t"/>
          <a:lstStyle/>
          <a:p>
            <a:pPr marL="0" indent="0" algn="l">
              <a:lnSpc>
                <a:spcPts val="2100"/>
              </a:lnSpc>
              <a:buNone/>
            </a:pPr>
            <a:r>
              <a:rPr lang="en-US" sz="1300" b="1">
                <a:solidFill>
                  <a:srgbClr val="405449"/>
                </a:solidFill>
                <a:latin typeface="Nobile" pitchFamily="34" charset="0"/>
                <a:ea typeface="Nobile" pitchFamily="34" charset="-122"/>
                <a:cs typeface="Nobile" pitchFamily="34" charset="-120"/>
              </a:rPr>
              <a:t>With Veggies</a:t>
            </a:r>
            <a:endParaRPr lang="en-US" sz="1300"/>
          </a:p>
        </p:txBody>
      </p:sp>
      <p:pic>
        <p:nvPicPr>
          <p:cNvPr id="16" name="Image 1" descr="preencoded.png"/>
          <p:cNvPicPr>
            <a:picLocks noChangeAspect="1"/>
          </p:cNvPicPr>
          <p:nvPr/>
        </p:nvPicPr>
        <p:blipFill>
          <a:blip r:embed="rId4"/>
          <a:stretch>
            <a:fillRect/>
          </a:stretch>
        </p:blipFill>
        <p:spPr>
          <a:xfrm>
            <a:off x="4107656" y="3842266"/>
            <a:ext cx="2325886" cy="2907268"/>
          </a:xfrm>
          <a:prstGeom prst="rect">
            <a:avLst/>
          </a:prstGeom>
        </p:spPr>
      </p:pic>
      <p:sp>
        <p:nvSpPr>
          <p:cNvPr id="17" name="Text 13"/>
          <p:cNvSpPr/>
          <p:nvPr/>
        </p:nvSpPr>
        <p:spPr>
          <a:xfrm>
            <a:off x="4107656" y="6749534"/>
            <a:ext cx="3101221" cy="272177"/>
          </a:xfrm>
          <a:prstGeom prst="rect">
            <a:avLst/>
          </a:prstGeom>
          <a:noFill/>
          <a:ln/>
        </p:spPr>
        <p:txBody>
          <a:bodyPr wrap="none" lIns="0" tIns="0" rIns="0" bIns="0" rtlCol="0" anchor="t"/>
          <a:lstStyle/>
          <a:p>
            <a:pPr marL="0" indent="0" algn="l">
              <a:lnSpc>
                <a:spcPts val="2100"/>
              </a:lnSpc>
              <a:buNone/>
            </a:pPr>
            <a:endParaRPr lang="en-US" sz="1300"/>
          </a:p>
        </p:txBody>
      </p:sp>
      <p:pic>
        <p:nvPicPr>
          <p:cNvPr id="18" name="Image 2" descr="preencoded.png"/>
          <p:cNvPicPr>
            <a:picLocks noChangeAspect="1"/>
          </p:cNvPicPr>
          <p:nvPr/>
        </p:nvPicPr>
        <p:blipFill>
          <a:blip r:embed="rId5"/>
          <a:stretch>
            <a:fillRect/>
          </a:stretch>
        </p:blipFill>
        <p:spPr>
          <a:xfrm>
            <a:off x="7421523" y="3842266"/>
            <a:ext cx="2325886" cy="2907268"/>
          </a:xfrm>
          <a:prstGeom prst="rect">
            <a:avLst/>
          </a:prstGeom>
        </p:spPr>
      </p:pic>
      <p:sp>
        <p:nvSpPr>
          <p:cNvPr id="19" name="Text 14"/>
          <p:cNvSpPr/>
          <p:nvPr/>
        </p:nvSpPr>
        <p:spPr>
          <a:xfrm>
            <a:off x="7421523" y="6962180"/>
            <a:ext cx="3101221" cy="272177"/>
          </a:xfrm>
          <a:prstGeom prst="rect">
            <a:avLst/>
          </a:prstGeom>
          <a:noFill/>
          <a:ln/>
        </p:spPr>
        <p:txBody>
          <a:bodyPr wrap="none" lIns="0" tIns="0" rIns="0" bIns="0" rtlCol="0" anchor="t"/>
          <a:lstStyle/>
          <a:p>
            <a:pPr marL="0" indent="0" algn="l">
              <a:lnSpc>
                <a:spcPts val="2100"/>
              </a:lnSpc>
              <a:buNone/>
            </a:pPr>
            <a:r>
              <a:rPr lang="en-US" sz="1300" b="1">
                <a:solidFill>
                  <a:srgbClr val="405449"/>
                </a:solidFill>
                <a:latin typeface="Nobile" pitchFamily="34" charset="0"/>
                <a:ea typeface="Nobile" pitchFamily="34" charset="-122"/>
                <a:cs typeface="Nobile" pitchFamily="34" charset="-120"/>
              </a:rPr>
              <a:t>Without Veggies</a:t>
            </a:r>
            <a:endParaRPr lang="en-US" sz="1300"/>
          </a:p>
        </p:txBody>
      </p:sp>
      <p:pic>
        <p:nvPicPr>
          <p:cNvPr id="20" name="Image 3" descr="preencoded.png"/>
          <p:cNvPicPr>
            <a:picLocks noChangeAspect="1"/>
          </p:cNvPicPr>
          <p:nvPr/>
        </p:nvPicPr>
        <p:blipFill>
          <a:blip r:embed="rId6"/>
          <a:stretch>
            <a:fillRect/>
          </a:stretch>
        </p:blipFill>
        <p:spPr>
          <a:xfrm>
            <a:off x="10735389" y="3842266"/>
            <a:ext cx="2325886" cy="2907268"/>
          </a:xfrm>
          <a:prstGeom prst="rect">
            <a:avLst/>
          </a:prstGeom>
        </p:spPr>
      </p:pic>
      <p:sp>
        <p:nvSpPr>
          <p:cNvPr id="21" name="Text 15"/>
          <p:cNvSpPr/>
          <p:nvPr/>
        </p:nvSpPr>
        <p:spPr>
          <a:xfrm>
            <a:off x="10735389" y="6962180"/>
            <a:ext cx="2126456" cy="265747"/>
          </a:xfrm>
          <a:prstGeom prst="rect">
            <a:avLst/>
          </a:prstGeom>
          <a:noFill/>
          <a:ln/>
        </p:spPr>
        <p:txBody>
          <a:bodyPr wrap="none" lIns="0" tIns="0" rIns="0" bIns="0" rtlCol="0" anchor="t"/>
          <a:lstStyle/>
          <a:p>
            <a:pPr marL="0" indent="0" algn="l">
              <a:lnSpc>
                <a:spcPts val="2050"/>
              </a:lnSpc>
              <a:buNone/>
            </a:pPr>
            <a:endParaRPr lang="en-US" sz="1650"/>
          </a:p>
        </p:txBody>
      </p:sp>
      <p:sp>
        <p:nvSpPr>
          <p:cNvPr id="22" name="Text 16"/>
          <p:cNvSpPr/>
          <p:nvPr/>
        </p:nvSpPr>
        <p:spPr>
          <a:xfrm>
            <a:off x="10735389" y="7329964"/>
            <a:ext cx="3101221" cy="272177"/>
          </a:xfrm>
          <a:prstGeom prst="rect">
            <a:avLst/>
          </a:prstGeom>
          <a:noFill/>
          <a:ln/>
        </p:spPr>
        <p:txBody>
          <a:bodyPr wrap="none" lIns="0" tIns="0" rIns="0" bIns="0" rtlCol="0" anchor="t"/>
          <a:lstStyle/>
          <a:p>
            <a:pPr marL="0" indent="0" algn="l">
              <a:lnSpc>
                <a:spcPts val="2100"/>
              </a:lnSpc>
              <a:buNone/>
            </a:pPr>
            <a:endParaRPr lang="en-US" sz="1300"/>
          </a:p>
        </p:txBody>
      </p:sp>
      <p:sp>
        <p:nvSpPr>
          <p:cNvPr id="23" name="Rectangle 22">
            <a:extLst>
              <a:ext uri="{FF2B5EF4-FFF2-40B4-BE49-F238E27FC236}">
                <a16:creationId xmlns:a16="http://schemas.microsoft.com/office/drawing/2014/main" id="{64A62C54-258C-BFC5-20A0-8E08A5637E02}"/>
              </a:ext>
            </a:extLst>
          </p:cNvPr>
          <p:cNvSpPr/>
          <p:nvPr/>
        </p:nvSpPr>
        <p:spPr>
          <a:xfrm>
            <a:off x="12753474" y="7759366"/>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
            <a:extLst>
              <a:ext uri="{FF2B5EF4-FFF2-40B4-BE49-F238E27FC236}">
                <a16:creationId xmlns:a16="http://schemas.microsoft.com/office/drawing/2014/main" id="{0E7824AC-266B-1B72-72BF-A2FBD0BA8D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27488" y="1046321"/>
            <a:ext cx="4919305" cy="6136957"/>
          </a:xfrm>
          <a:prstGeom prst="rect">
            <a:avLst/>
          </a:prstGeom>
        </p:spPr>
      </p:pic>
      <p:sp>
        <p:nvSpPr>
          <p:cNvPr id="3" name="Text 0"/>
          <p:cNvSpPr/>
          <p:nvPr/>
        </p:nvSpPr>
        <p:spPr>
          <a:xfrm>
            <a:off x="793790" y="3274100"/>
            <a:ext cx="7556421" cy="978218"/>
          </a:xfrm>
          <a:prstGeom prst="rect">
            <a:avLst/>
          </a:prstGeom>
          <a:noFill/>
          <a:ln/>
        </p:spPr>
        <p:txBody>
          <a:bodyPr wrap="none" lIns="0" tIns="0" rIns="0" bIns="0" rtlCol="0" anchor="t"/>
          <a:lstStyle/>
          <a:p>
            <a:pPr marL="0" indent="0" algn="ctr">
              <a:lnSpc>
                <a:spcPts val="7700"/>
              </a:lnSpc>
              <a:buNone/>
            </a:pPr>
            <a:r>
              <a:rPr lang="en-US" sz="6150" b="1">
                <a:solidFill>
                  <a:srgbClr val="3B4540"/>
                </a:solidFill>
                <a:latin typeface="Fraunces Extra Bold" pitchFamily="34" charset="0"/>
                <a:ea typeface="Fraunces Extra Bold" pitchFamily="34" charset="-122"/>
                <a:cs typeface="Fraunces Extra Bold" pitchFamily="34" charset="-120"/>
              </a:rPr>
              <a:t>RESULTS</a:t>
            </a:r>
            <a:endParaRPr lang="en-US" sz="6150"/>
          </a:p>
        </p:txBody>
      </p:sp>
      <p:sp>
        <p:nvSpPr>
          <p:cNvPr id="4" name="Text 1"/>
          <p:cNvSpPr/>
          <p:nvPr/>
        </p:nvSpPr>
        <p:spPr>
          <a:xfrm>
            <a:off x="793790" y="4592479"/>
            <a:ext cx="7556421" cy="362903"/>
          </a:xfrm>
          <a:prstGeom prst="rect">
            <a:avLst/>
          </a:prstGeom>
          <a:noFill/>
          <a:ln/>
        </p:spPr>
        <p:txBody>
          <a:bodyPr wrap="none" lIns="0" tIns="0" rIns="0" bIns="0" rtlCol="0" anchor="t"/>
          <a:lstStyle/>
          <a:p>
            <a:pPr marL="0" indent="0" algn="l">
              <a:lnSpc>
                <a:spcPts val="2850"/>
              </a:lnSpc>
              <a:buNone/>
            </a:pPr>
            <a:endParaRPr lang="en-US" sz="1750"/>
          </a:p>
        </p:txBody>
      </p:sp>
      <p:sp>
        <p:nvSpPr>
          <p:cNvPr id="5" name="Rectangle 4">
            <a:extLst>
              <a:ext uri="{FF2B5EF4-FFF2-40B4-BE49-F238E27FC236}">
                <a16:creationId xmlns:a16="http://schemas.microsoft.com/office/drawing/2014/main" id="{FAB74C50-78EF-5EB1-2BA9-8073084BAB92}"/>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2">
            <a:extLst>
              <a:ext uri="{FF2B5EF4-FFF2-40B4-BE49-F238E27FC236}">
                <a16:creationId xmlns:a16="http://schemas.microsoft.com/office/drawing/2014/main" id="{4B9EF9A1-688E-E45B-8E8D-B51EE1CAB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341721" y="1236821"/>
            <a:ext cx="9946838" cy="708779"/>
          </a:xfrm>
          <a:prstGeom prst="rect">
            <a:avLst/>
          </a:prstGeom>
          <a:noFill/>
          <a:ln/>
        </p:spPr>
        <p:txBody>
          <a:bodyPr wrap="none" lIns="0" tIns="0" rIns="0" bIns="0" rtlCol="0" anchor="t"/>
          <a:lstStyle/>
          <a:p>
            <a:pPr marL="0" indent="0" algn="ctr">
              <a:lnSpc>
                <a:spcPts val="5550"/>
              </a:lnSpc>
              <a:buNone/>
            </a:pPr>
            <a:r>
              <a:rPr lang="en-US" sz="4450" b="1">
                <a:solidFill>
                  <a:srgbClr val="3B4540"/>
                </a:solidFill>
                <a:latin typeface="Fraunces Extra Bold" pitchFamily="34" charset="0"/>
                <a:ea typeface="Fraunces Extra Bold" pitchFamily="34" charset="-122"/>
                <a:cs typeface="Fraunces Extra Bold" pitchFamily="34" charset="-120"/>
              </a:rPr>
              <a:t>Campaign Performance Over Time</a:t>
            </a:r>
            <a:endParaRPr lang="en-US" sz="4450"/>
          </a:p>
        </p:txBody>
      </p:sp>
      <p:pic>
        <p:nvPicPr>
          <p:cNvPr id="3" name="Image 0" descr="preencoded.png"/>
          <p:cNvPicPr>
            <a:picLocks noChangeAspect="1"/>
          </p:cNvPicPr>
          <p:nvPr/>
        </p:nvPicPr>
        <p:blipFill>
          <a:blip r:embed="rId3"/>
          <a:stretch>
            <a:fillRect/>
          </a:stretch>
        </p:blipFill>
        <p:spPr>
          <a:xfrm>
            <a:off x="3232309" y="2399228"/>
            <a:ext cx="8165783" cy="2693551"/>
          </a:xfrm>
          <a:prstGeom prst="rect">
            <a:avLst/>
          </a:prstGeom>
        </p:spPr>
      </p:pic>
      <p:sp>
        <p:nvSpPr>
          <p:cNvPr id="4" name="Text 1"/>
          <p:cNvSpPr/>
          <p:nvPr/>
        </p:nvSpPr>
        <p:spPr>
          <a:xfrm>
            <a:off x="793790" y="5347930"/>
            <a:ext cx="13042821" cy="378143"/>
          </a:xfrm>
          <a:prstGeom prst="rect">
            <a:avLst/>
          </a:prstGeom>
          <a:noFill/>
          <a:ln/>
        </p:spPr>
        <p:txBody>
          <a:bodyPr wrap="none" lIns="0" tIns="0" rIns="0" bIns="0" rtlCol="0" anchor="t"/>
          <a:lstStyle/>
          <a:p>
            <a:pPr marL="0" indent="0" algn="l">
              <a:lnSpc>
                <a:spcPts val="2850"/>
              </a:lnSpc>
              <a:buNone/>
            </a:pPr>
            <a:r>
              <a:rPr lang="en-US" sz="1750">
                <a:solidFill>
                  <a:srgbClr val="000000"/>
                </a:solidFill>
                <a:latin typeface="Nobile" pitchFamily="34" charset="0"/>
                <a:ea typeface="Nobile" pitchFamily="34" charset="-122"/>
                <a:cs typeface="Nobile" pitchFamily="34" charset="-120"/>
              </a:rPr>
              <a:t>📈</a:t>
            </a:r>
            <a:r>
              <a:rPr lang="en-US" sz="1750">
                <a:solidFill>
                  <a:srgbClr val="405449"/>
                </a:solidFill>
                <a:latin typeface="Nobile" pitchFamily="34" charset="0"/>
                <a:ea typeface="Nobile" pitchFamily="34" charset="-122"/>
                <a:cs typeface="Nobile" pitchFamily="34" charset="-120"/>
              </a:rPr>
              <a:t> Total Clicks: 283 | </a:t>
            </a:r>
            <a:r>
              <a:rPr lang="en-US" sz="1750">
                <a:solidFill>
                  <a:srgbClr val="000000"/>
                </a:solidFill>
                <a:latin typeface="Nobile" pitchFamily="34" charset="0"/>
                <a:ea typeface="Nobile" pitchFamily="34" charset="-122"/>
                <a:cs typeface="Nobile" pitchFamily="34" charset="-120"/>
              </a:rPr>
              <a:t>📢</a:t>
            </a:r>
            <a:r>
              <a:rPr lang="en-US" sz="1750">
                <a:solidFill>
                  <a:srgbClr val="405449"/>
                </a:solidFill>
                <a:latin typeface="Nobile" pitchFamily="34" charset="0"/>
                <a:ea typeface="Nobile" pitchFamily="34" charset="-122"/>
                <a:cs typeface="Nobile" pitchFamily="34" charset="-120"/>
              </a:rPr>
              <a:t> Impressions: 7,480</a:t>
            </a:r>
            <a:endParaRPr lang="en-US" sz="1750"/>
          </a:p>
        </p:txBody>
      </p:sp>
      <p:sp>
        <p:nvSpPr>
          <p:cNvPr id="5" name="Text 2"/>
          <p:cNvSpPr/>
          <p:nvPr/>
        </p:nvSpPr>
        <p:spPr>
          <a:xfrm>
            <a:off x="793790" y="5981224"/>
            <a:ext cx="13042821" cy="378143"/>
          </a:xfrm>
          <a:prstGeom prst="rect">
            <a:avLst/>
          </a:prstGeom>
          <a:noFill/>
          <a:ln/>
        </p:spPr>
        <p:txBody>
          <a:bodyPr wrap="none" lIns="0" tIns="0" rIns="0" bIns="0" rtlCol="0" anchor="t"/>
          <a:lstStyle/>
          <a:p>
            <a:pPr marL="0" indent="0" algn="l">
              <a:lnSpc>
                <a:spcPts val="2850"/>
              </a:lnSpc>
              <a:buNone/>
            </a:pPr>
            <a:r>
              <a:rPr lang="en-US" sz="1750">
                <a:solidFill>
                  <a:srgbClr val="000000"/>
                </a:solidFill>
                <a:latin typeface="Nobile" pitchFamily="34" charset="0"/>
                <a:ea typeface="Nobile" pitchFamily="34" charset="-122"/>
                <a:cs typeface="Nobile" pitchFamily="34" charset="-120"/>
              </a:rPr>
              <a:t>💰</a:t>
            </a:r>
            <a:r>
              <a:rPr lang="en-US" sz="1750">
                <a:solidFill>
                  <a:srgbClr val="405449"/>
                </a:solidFill>
                <a:latin typeface="Nobile" pitchFamily="34" charset="0"/>
                <a:ea typeface="Nobile" pitchFamily="34" charset="-122"/>
                <a:cs typeface="Nobile" pitchFamily="34" charset="-120"/>
              </a:rPr>
              <a:t> Avg. CPC: $0.32 | </a:t>
            </a:r>
            <a:r>
              <a:rPr lang="en-US" sz="1750">
                <a:solidFill>
                  <a:srgbClr val="000000"/>
                </a:solidFill>
                <a:latin typeface="Nobile" pitchFamily="34" charset="0"/>
                <a:ea typeface="Nobile" pitchFamily="34" charset="-122"/>
                <a:cs typeface="Nobile" pitchFamily="34" charset="-120"/>
              </a:rPr>
              <a:t>🟢</a:t>
            </a:r>
            <a:r>
              <a:rPr lang="en-US" sz="1750">
                <a:solidFill>
                  <a:srgbClr val="405449"/>
                </a:solidFill>
                <a:latin typeface="Nobile" pitchFamily="34" charset="0"/>
                <a:ea typeface="Nobile" pitchFamily="34" charset="-122"/>
                <a:cs typeface="Nobile" pitchFamily="34" charset="-120"/>
              </a:rPr>
              <a:t> Total Spend: $89.26</a:t>
            </a:r>
            <a:endParaRPr lang="en-US" sz="1750"/>
          </a:p>
        </p:txBody>
      </p:sp>
      <p:sp>
        <p:nvSpPr>
          <p:cNvPr id="6" name="Text 3"/>
          <p:cNvSpPr/>
          <p:nvPr/>
        </p:nvSpPr>
        <p:spPr>
          <a:xfrm>
            <a:off x="793790" y="6614517"/>
            <a:ext cx="13042821" cy="378143"/>
          </a:xfrm>
          <a:prstGeom prst="rect">
            <a:avLst/>
          </a:prstGeom>
          <a:noFill/>
          <a:ln/>
        </p:spPr>
        <p:txBody>
          <a:bodyPr wrap="none" lIns="0" tIns="0" rIns="0" bIns="0" rtlCol="0" anchor="t"/>
          <a:lstStyle/>
          <a:p>
            <a:pPr marL="0" indent="0" algn="l">
              <a:lnSpc>
                <a:spcPts val="2850"/>
              </a:lnSpc>
              <a:buNone/>
            </a:pPr>
            <a:r>
              <a:rPr lang="en-US" sz="1750">
                <a:solidFill>
                  <a:srgbClr val="000000"/>
                </a:solidFill>
                <a:latin typeface="Nobile" pitchFamily="34" charset="0"/>
                <a:ea typeface="Nobile" pitchFamily="34" charset="-122"/>
                <a:cs typeface="Nobile" pitchFamily="34" charset="-120"/>
              </a:rPr>
              <a:t>🧠</a:t>
            </a:r>
            <a:r>
              <a:rPr lang="en-US" sz="1750">
                <a:solidFill>
                  <a:srgbClr val="405449"/>
                </a:solidFill>
                <a:latin typeface="Nobile" pitchFamily="34" charset="0"/>
                <a:ea typeface="Nobile" pitchFamily="34" charset="-122"/>
                <a:cs typeface="Nobile" pitchFamily="34" charset="-120"/>
              </a:rPr>
              <a:t> Insight: Peak engagement occurred between April 21–24. Ad activity declined near campaign end.</a:t>
            </a:r>
            <a:endParaRPr lang="en-US" sz="1750"/>
          </a:p>
        </p:txBody>
      </p:sp>
      <p:sp>
        <p:nvSpPr>
          <p:cNvPr id="7" name="Rectangle 6">
            <a:extLst>
              <a:ext uri="{FF2B5EF4-FFF2-40B4-BE49-F238E27FC236}">
                <a16:creationId xmlns:a16="http://schemas.microsoft.com/office/drawing/2014/main" id="{CFEF26DA-29FB-EBD3-2E64-5FE8F4B09BE8}"/>
              </a:ext>
            </a:extLst>
          </p:cNvPr>
          <p:cNvSpPr/>
          <p:nvPr/>
        </p:nvSpPr>
        <p:spPr>
          <a:xfrm>
            <a:off x="12753474" y="7735302"/>
            <a:ext cx="1876926" cy="494298"/>
          </a:xfrm>
          <a:prstGeom prst="rect">
            <a:avLst/>
          </a:prstGeom>
          <a:solidFill>
            <a:srgbClr val="F3FBF3"/>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2">
            <a:extLst>
              <a:ext uri="{FF2B5EF4-FFF2-40B4-BE49-F238E27FC236}">
                <a16:creationId xmlns:a16="http://schemas.microsoft.com/office/drawing/2014/main" id="{2F939C5E-9D27-69ED-EBDD-9994EA129D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71973" y="7187787"/>
            <a:ext cx="2258427" cy="1041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2</cp:revision>
  <dcterms:created xsi:type="dcterms:W3CDTF">2025-05-01T14:47:59Z</dcterms:created>
  <dcterms:modified xsi:type="dcterms:W3CDTF">2025-06-14T12:59:50Z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Name">
    <vt:lpwstr>defa4170-0d19-0005-0001-bc88714345d2</vt:lpwstr>
  </property>
  <property fmtid="{D5CDD505-2E9C-101B-9397-08002B2CF9AE}" pid="3" name="MSIP_Label_f7606f69-b0ae-4874-be30-7d43a3c7be10_ContentBits">
    <vt:lpwstr>0</vt:lpwstr>
  </property>
  <property fmtid="{D5CDD505-2E9C-101B-9397-08002B2CF9AE}" pid="4" name="MSIP_Label_f7606f69-b0ae-4874-be30-7d43a3c7be10_Tag">
    <vt:lpwstr>10, 3, 0, 2</vt:lpwstr>
  </property>
  <property fmtid="{D5CDD505-2E9C-101B-9397-08002B2CF9AE}" pid="5" name="MSIP_Label_f7606f69-b0ae-4874-be30-7d43a3c7be10_SiteId">
    <vt:lpwstr>4130bd39-7c53-419c-b1e5-8758d6d63f21</vt:lpwstr>
  </property>
  <property fmtid="{D5CDD505-2E9C-101B-9397-08002B2CF9AE}" pid="6" name="MSIP_Label_f7606f69-b0ae-4874-be30-7d43a3c7be10_Enabled">
    <vt:lpwstr>true</vt:lpwstr>
  </property>
  <property fmtid="{D5CDD505-2E9C-101B-9397-08002B2CF9AE}" pid="7" name="MSIP_Label_f7606f69-b0ae-4874-be30-7d43a3c7be10_ActionId">
    <vt:lpwstr>93b71adc-993b-40d0-bf04-dfb0f7adb3e5</vt:lpwstr>
  </property>
  <property fmtid="{D5CDD505-2E9C-101B-9397-08002B2CF9AE}" pid="8" name="MSIP_Label_f7606f69-b0ae-4874-be30-7d43a3c7be10_Method">
    <vt:lpwstr>Standard</vt:lpwstr>
  </property>
  <property fmtid="{D5CDD505-2E9C-101B-9397-08002B2CF9AE}" pid="9" name="MSIP_Label_f7606f69-b0ae-4874-be30-7d43a3c7be10_SetDate">
    <vt:lpwstr>2025-05-01T15:02:58Z</vt:lpwstr>
  </property>
</Properties>
</file>